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1" r:id="rId3"/>
    <p:sldMasterId id="2147483732" r:id="rId4"/>
    <p:sldMasterId id="2147483746" r:id="rId5"/>
    <p:sldMasterId id="2147483760" r:id="rId6"/>
    <p:sldMasterId id="2147483774" r:id="rId7"/>
    <p:sldMasterId id="2147483786" r:id="rId8"/>
    <p:sldMasterId id="2147483798" r:id="rId9"/>
  </p:sldMasterIdLst>
  <p:notesMasterIdLst>
    <p:notesMasterId r:id="rId91"/>
  </p:notesMasterIdLst>
  <p:sldIdLst>
    <p:sldId id="257" r:id="rId10"/>
    <p:sldId id="365" r:id="rId11"/>
    <p:sldId id="372" r:id="rId12"/>
    <p:sldId id="370" r:id="rId13"/>
    <p:sldId id="371" r:id="rId14"/>
    <p:sldId id="284" r:id="rId15"/>
    <p:sldId id="314" r:id="rId16"/>
    <p:sldId id="366" r:id="rId17"/>
    <p:sldId id="360" r:id="rId18"/>
    <p:sldId id="361" r:id="rId19"/>
    <p:sldId id="385" r:id="rId20"/>
    <p:sldId id="323" r:id="rId21"/>
    <p:sldId id="316" r:id="rId22"/>
    <p:sldId id="358" r:id="rId23"/>
    <p:sldId id="359" r:id="rId24"/>
    <p:sldId id="356" r:id="rId25"/>
    <p:sldId id="315" r:id="rId26"/>
    <p:sldId id="317" r:id="rId27"/>
    <p:sldId id="318" r:id="rId28"/>
    <p:sldId id="319" r:id="rId29"/>
    <p:sldId id="320" r:id="rId30"/>
    <p:sldId id="321" r:id="rId31"/>
    <p:sldId id="322" r:id="rId32"/>
    <p:sldId id="324" r:id="rId33"/>
    <p:sldId id="325" r:id="rId34"/>
    <p:sldId id="326" r:id="rId35"/>
    <p:sldId id="327" r:id="rId36"/>
    <p:sldId id="328" r:id="rId37"/>
    <p:sldId id="329" r:id="rId38"/>
    <p:sldId id="330" r:id="rId39"/>
    <p:sldId id="332" r:id="rId40"/>
    <p:sldId id="386" r:id="rId41"/>
    <p:sldId id="334" r:id="rId42"/>
    <p:sldId id="333" r:id="rId43"/>
    <p:sldId id="259" r:id="rId44"/>
    <p:sldId id="282" r:id="rId45"/>
    <p:sldId id="283" r:id="rId46"/>
    <p:sldId id="267" r:id="rId47"/>
    <p:sldId id="268" r:id="rId48"/>
    <p:sldId id="269" r:id="rId49"/>
    <p:sldId id="270" r:id="rId50"/>
    <p:sldId id="271" r:id="rId51"/>
    <p:sldId id="272" r:id="rId52"/>
    <p:sldId id="286" r:id="rId53"/>
    <p:sldId id="345" r:id="rId54"/>
    <p:sldId id="368" r:id="rId55"/>
    <p:sldId id="298" r:id="rId56"/>
    <p:sldId id="299" r:id="rId57"/>
    <p:sldId id="300" r:id="rId58"/>
    <p:sldId id="301" r:id="rId59"/>
    <p:sldId id="302" r:id="rId60"/>
    <p:sldId id="312" r:id="rId61"/>
    <p:sldId id="311" r:id="rId62"/>
    <p:sldId id="304" r:id="rId63"/>
    <p:sldId id="305" r:id="rId64"/>
    <p:sldId id="310" r:id="rId65"/>
    <p:sldId id="313" r:id="rId66"/>
    <p:sldId id="306" r:id="rId67"/>
    <p:sldId id="303" r:id="rId68"/>
    <p:sldId id="373" r:id="rId69"/>
    <p:sldId id="374" r:id="rId70"/>
    <p:sldId id="375" r:id="rId71"/>
    <p:sldId id="376" r:id="rId72"/>
    <p:sldId id="377" r:id="rId73"/>
    <p:sldId id="378" r:id="rId74"/>
    <p:sldId id="379" r:id="rId75"/>
    <p:sldId id="380" r:id="rId76"/>
    <p:sldId id="381" r:id="rId77"/>
    <p:sldId id="382" r:id="rId78"/>
    <p:sldId id="384" r:id="rId79"/>
    <p:sldId id="354" r:id="rId80"/>
    <p:sldId id="343" r:id="rId81"/>
    <p:sldId id="369" r:id="rId82"/>
    <p:sldId id="362" r:id="rId83"/>
    <p:sldId id="363" r:id="rId84"/>
    <p:sldId id="339" r:id="rId85"/>
    <p:sldId id="340" r:id="rId86"/>
    <p:sldId id="341" r:id="rId87"/>
    <p:sldId id="355" r:id="rId88"/>
    <p:sldId id="367" r:id="rId89"/>
    <p:sldId id="344" r:id="rId9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0" autoAdjust="0"/>
    <p:restoredTop sz="78581" autoAdjust="0"/>
  </p:normalViewPr>
  <p:slideViewPr>
    <p:cSldViewPr snapToGrid="0">
      <p:cViewPr>
        <p:scale>
          <a:sx n="50" d="100"/>
          <a:sy n="50" d="100"/>
        </p:scale>
        <p:origin x="2238" y="714"/>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tableStyles" Target="tableStyle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6576A-5E4B-400A-AAC7-9A5F6E7B1FC5}" type="datetimeFigureOut">
              <a:rPr kumimoji="1" lang="ja-JP" altLang="en-US" smtClean="0"/>
              <a:t>2024/7/14</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7BE9C-8244-4F2A-8E01-BC844D9AC026}" type="slidenum">
              <a:rPr kumimoji="1" lang="ja-JP" altLang="en-US" smtClean="0"/>
              <a:t>‹#›</a:t>
            </a:fld>
            <a:endParaRPr kumimoji="1" lang="ja-JP" altLang="en-US"/>
          </a:p>
        </p:txBody>
      </p:sp>
    </p:spTree>
    <p:extLst>
      <p:ext uri="{BB962C8B-B14F-4D97-AF65-F5344CB8AC3E}">
        <p14:creationId xmlns:p14="http://schemas.microsoft.com/office/powerpoint/2010/main" val="35904399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HtVEPmbPdI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lang="ja-JP" altLang="ja-JP" dirty="0" smtClean="0">
                <a:effectLst/>
              </a:rPr>
              <a:t/>
            </a:r>
            <a:br>
              <a:rPr lang="ja-JP" altLang="ja-JP" dirty="0" smtClean="0">
                <a:effectLst/>
              </a:rPr>
            </a:br>
            <a:r>
              <a:rPr kumimoji="1" lang="ja-JP" altLang="ja-JP" sz="1200" b="1" kern="1200" dirty="0" smtClean="0">
                <a:solidFill>
                  <a:schemeClr val="tx1"/>
                </a:solidFill>
                <a:effectLst/>
                <a:latin typeface="+mn-lt"/>
                <a:ea typeface="+mn-ea"/>
                <a:cs typeface="+mn-cs"/>
              </a:rPr>
              <a:t>第１１１回　２０２４年７月２６日（金）　１４：００～　Ａｎ棟２Ｆ　コンベンションホール</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リアル講演会＋講演のネット配信（</a:t>
            </a:r>
            <a:r>
              <a:rPr kumimoji="1" lang="en-US" altLang="ja-JP" sz="1200" b="1" kern="1200" dirty="0" smtClean="0">
                <a:solidFill>
                  <a:schemeClr val="tx1"/>
                </a:solidFill>
                <a:effectLst/>
                <a:latin typeface="+mn-lt"/>
                <a:ea typeface="+mn-ea"/>
                <a:cs typeface="+mn-cs"/>
              </a:rPr>
              <a:t>Zoom Webinar &amp; YouTube</a:t>
            </a:r>
            <a:r>
              <a:rPr kumimoji="1" lang="ja-JP" altLang="ja-JP" sz="1200" b="1" kern="1200" dirty="0" smtClean="0">
                <a:solidFill>
                  <a:schemeClr val="tx1"/>
                </a:solidFill>
                <a:effectLst/>
                <a:latin typeface="+mn-lt"/>
                <a:ea typeface="+mn-ea"/>
                <a:cs typeface="+mn-cs"/>
              </a:rPr>
              <a:t>）のハイブリッド研究会</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テーマ： ＥＶは、本当に環境にやさしいのか？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午後２：００～</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講演【敬称略】</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ＥＶ等の環境性能評価 </a:t>
            </a:r>
            <a:r>
              <a:rPr kumimoji="1" lang="en-US" altLang="ja-JP"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仮</a:t>
            </a:r>
            <a:r>
              <a:rPr kumimoji="1" lang="en-US" altLang="ja-JP" sz="1200" b="1" kern="1200" dirty="0" smtClean="0">
                <a:solidFill>
                  <a:schemeClr val="tx1"/>
                </a:solidFill>
                <a:effectLst/>
                <a:latin typeface="+mn-lt"/>
                <a:ea typeface="+mn-ea"/>
                <a:cs typeface="+mn-cs"/>
              </a:rPr>
              <a:t>) (50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日本メタル経済研究所　特任アナリスト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武井　泰典</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ＥＶは、本当に環境にやさしいのか？ </a:t>
            </a:r>
            <a:r>
              <a:rPr kumimoji="1" lang="en-US" altLang="ja-JP" sz="1200" b="1" kern="1200" dirty="0" smtClean="0">
                <a:solidFill>
                  <a:schemeClr val="tx1"/>
                </a:solidFill>
                <a:effectLst/>
                <a:latin typeface="+mn-lt"/>
                <a:ea typeface="+mn-ea"/>
                <a:cs typeface="+mn-cs"/>
              </a:rPr>
              <a:t>(30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東京大学　生産技術研究所　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岡部　徹</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ＥＶ・ＬＩＢと資源・環境問題 </a:t>
            </a:r>
            <a:r>
              <a:rPr kumimoji="1" lang="en-US" altLang="ja-JP"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仮</a:t>
            </a:r>
            <a:r>
              <a:rPr kumimoji="1" lang="en-US" altLang="ja-JP" sz="1200" b="1" kern="1200" dirty="0" smtClean="0">
                <a:solidFill>
                  <a:schemeClr val="tx1"/>
                </a:solidFill>
                <a:effectLst/>
                <a:latin typeface="+mn-lt"/>
                <a:ea typeface="+mn-ea"/>
                <a:cs typeface="+mn-cs"/>
              </a:rPr>
              <a:t>) (50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早稲田大学 ナノ・ライフ創新研究機構　研究院客員教授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宇恵　誠</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ＥＶの最近の状況</a:t>
            </a:r>
            <a:r>
              <a:rPr kumimoji="1" lang="en-US" altLang="ja-JP"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仮</a:t>
            </a:r>
            <a:r>
              <a:rPr kumimoji="1" lang="en-US" altLang="ja-JP" sz="1200" b="1" kern="1200" dirty="0" smtClean="0">
                <a:solidFill>
                  <a:schemeClr val="tx1"/>
                </a:solidFill>
                <a:effectLst/>
                <a:latin typeface="+mn-lt"/>
                <a:ea typeface="+mn-ea"/>
                <a:cs typeface="+mn-cs"/>
              </a:rPr>
              <a:t>) (50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ニデック株式会社　顧問、東京大学　名誉教授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小関　敏彦</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総合討論：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司会：　東京大学　生産技術研究所　教授　岡部　徹</a:t>
            </a:r>
          </a:p>
          <a:p>
            <a:r>
              <a:rPr kumimoji="1" lang="ja-JP" altLang="ja-JP" sz="1200" b="1" kern="1200" dirty="0" smtClean="0">
                <a:solidFill>
                  <a:schemeClr val="tx1"/>
                </a:solidFill>
                <a:effectLst/>
                <a:latin typeface="+mn-lt"/>
                <a:ea typeface="+mn-ea"/>
                <a:cs typeface="+mn-cs"/>
              </a:rPr>
              <a:t>パネリスト</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東京大学　生産技術研究所　准教授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八木　俊介</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日本メタル経済研究所　特任アナリスト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武井　泰典</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早稲田大学 ナノ・ライフ創新研究機構　研究院客員教授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宇恵　誠</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ニデック株式会社　顧問、東京大学　名誉教授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小関　敏彦</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東京大学　生産技術研究所　特任教授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黒川　晴正</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午後６：００～</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研究交流会・意見交換会　＠</a:t>
            </a:r>
            <a:r>
              <a:rPr kumimoji="1" lang="en-US" altLang="ja-JP" sz="1200" b="1" kern="1200" dirty="0" smtClean="0">
                <a:solidFill>
                  <a:schemeClr val="tx1"/>
                </a:solidFill>
                <a:effectLst/>
                <a:latin typeface="+mn-lt"/>
                <a:ea typeface="+mn-ea"/>
                <a:cs typeface="+mn-cs"/>
              </a:rPr>
              <a:t>An</a:t>
            </a:r>
            <a:r>
              <a:rPr kumimoji="1" lang="ja-JP" altLang="ja-JP" sz="1200" b="1" kern="1200" dirty="0" smtClean="0">
                <a:solidFill>
                  <a:schemeClr val="tx1"/>
                </a:solidFill>
                <a:effectLst/>
                <a:latin typeface="+mn-lt"/>
                <a:ea typeface="+mn-ea"/>
                <a:cs typeface="+mn-cs"/>
              </a:rPr>
              <a:t>棟</a:t>
            </a:r>
            <a:r>
              <a:rPr kumimoji="1" lang="en-US" altLang="ja-JP" sz="1200" b="1" kern="1200" dirty="0" smtClean="0">
                <a:solidFill>
                  <a:schemeClr val="tx1"/>
                </a:solidFill>
                <a:effectLst/>
                <a:latin typeface="+mn-lt"/>
                <a:ea typeface="+mn-ea"/>
                <a:cs typeface="+mn-cs"/>
              </a:rPr>
              <a:t>2F</a:t>
            </a:r>
            <a:r>
              <a:rPr kumimoji="1" lang="ja-JP" altLang="ja-JP" sz="1200" b="1" kern="1200" dirty="0" smtClean="0">
                <a:solidFill>
                  <a:schemeClr val="tx1"/>
                </a:solidFill>
                <a:effectLst/>
                <a:latin typeface="+mn-lt"/>
                <a:ea typeface="+mn-ea"/>
                <a:cs typeface="+mn-cs"/>
              </a:rPr>
              <a:t>　ホワイエ</a:t>
            </a:r>
            <a:endParaRPr kumimoji="1" lang="ja-JP" altLang="ja-JP" sz="1200" kern="1200" dirty="0" smtClean="0">
              <a:solidFill>
                <a:schemeClr val="tx1"/>
              </a:solidFill>
              <a:effectLst/>
              <a:latin typeface="+mn-lt"/>
              <a:ea typeface="+mn-ea"/>
              <a:cs typeface="+mn-cs"/>
            </a:endParaRPr>
          </a:p>
          <a:p>
            <a:endParaRPr kumimoji="1" lang="en-US" altLang="ja-JP" sz="1200" b="0" i="0" kern="1200" dirty="0">
              <a:solidFill>
                <a:schemeClr val="tx1"/>
              </a:solidFill>
              <a:effectLst/>
              <a:latin typeface="Arial" charset="0"/>
              <a:ea typeface="ＭＳ Ｐ明朝" pitchFamily="18" charset="-128"/>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7F27E3-E6D7-4137-8E02-01BFD64C32A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190073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6"/>
          <p:cNvSpPr txBox="1">
            <a:spLocks noGrp="1" noChangeArrowheads="1"/>
          </p:cNvSpPr>
          <p:nvPr/>
        </p:nvSpPr>
        <p:spPr bwMode="auto">
          <a:xfrm>
            <a:off x="0" y="6465888"/>
            <a:ext cx="4306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en-US" altLang="ja-JP" sz="1200" b="0">
                <a:solidFill>
                  <a:srgbClr val="000000"/>
                </a:solidFill>
              </a:rPr>
              <a:t>東京大学　生産技術研究所　岡部　徹　（配付資料）</a:t>
            </a:r>
          </a:p>
        </p:txBody>
      </p:sp>
      <p:sp>
        <p:nvSpPr>
          <p:cNvPr id="1231875"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0225A008-5CFF-4F67-8072-7EB25C89D4B6}" type="slidenum">
              <a:rPr lang="en-US" altLang="ja-JP" sz="1200" b="0">
                <a:solidFill>
                  <a:srgbClr val="000000"/>
                </a:solidFill>
              </a:rPr>
              <a:pPr algn="r" eaLnBrk="1" hangingPunct="1"/>
              <a:t>36</a:t>
            </a:fld>
            <a:endParaRPr lang="en-US" altLang="ja-JP" sz="1200" b="0">
              <a:solidFill>
                <a:srgbClr val="000000"/>
              </a:solidFill>
            </a:endParaRPr>
          </a:p>
        </p:txBody>
      </p:sp>
      <p:sp>
        <p:nvSpPr>
          <p:cNvPr id="1231876"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CA24B716-4967-4277-B33E-EABA9E5C9E5B}" type="slidenum">
              <a:rPr lang="en-US" altLang="ja-JP" sz="1200" b="0">
                <a:solidFill>
                  <a:srgbClr val="000000"/>
                </a:solidFill>
              </a:rPr>
              <a:pPr algn="r" eaLnBrk="1" hangingPunct="1"/>
              <a:t>36</a:t>
            </a:fld>
            <a:endParaRPr lang="en-US" altLang="ja-JP" sz="1200" b="0">
              <a:solidFill>
                <a:srgbClr val="000000"/>
              </a:solidFill>
            </a:endParaRPr>
          </a:p>
        </p:txBody>
      </p:sp>
      <p:sp>
        <p:nvSpPr>
          <p:cNvPr id="1231877" name="Rectangle 7"/>
          <p:cNvSpPr txBox="1">
            <a:spLocks noGrp="1" noChangeArrowheads="1"/>
          </p:cNvSpPr>
          <p:nvPr/>
        </p:nvSpPr>
        <p:spPr bwMode="auto">
          <a:xfrm>
            <a:off x="5632450" y="6465888"/>
            <a:ext cx="430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defTabSz="954088" eaLnBrk="0" hangingPunct="0">
              <a:defRPr kumimoji="1" sz="3600" b="1">
                <a:solidFill>
                  <a:schemeClr val="tx1"/>
                </a:solidFill>
                <a:latin typeface="Arial" pitchFamily="34" charset="0"/>
                <a:ea typeface="ＭＳ Ｐゴシック" pitchFamily="50" charset="-128"/>
              </a:defRPr>
            </a:lvl1pPr>
            <a:lvl2pPr marL="742950" indent="-285750" defTabSz="954088" eaLnBrk="0" hangingPunct="0">
              <a:defRPr kumimoji="1" sz="3600" b="1">
                <a:solidFill>
                  <a:schemeClr val="tx1"/>
                </a:solidFill>
                <a:latin typeface="Arial" pitchFamily="34" charset="0"/>
                <a:ea typeface="ＭＳ Ｐゴシック" pitchFamily="50" charset="-128"/>
              </a:defRPr>
            </a:lvl2pPr>
            <a:lvl3pPr marL="1143000" indent="-228600" defTabSz="954088" eaLnBrk="0" hangingPunct="0">
              <a:defRPr kumimoji="1" sz="3600" b="1">
                <a:solidFill>
                  <a:schemeClr val="tx1"/>
                </a:solidFill>
                <a:latin typeface="Arial" pitchFamily="34" charset="0"/>
                <a:ea typeface="ＭＳ Ｐゴシック" pitchFamily="50" charset="-128"/>
              </a:defRPr>
            </a:lvl3pPr>
            <a:lvl4pPr marL="1600200" indent="-228600" defTabSz="954088" eaLnBrk="0" hangingPunct="0">
              <a:defRPr kumimoji="1" sz="3600" b="1">
                <a:solidFill>
                  <a:schemeClr val="tx1"/>
                </a:solidFill>
                <a:latin typeface="Arial" pitchFamily="34" charset="0"/>
                <a:ea typeface="ＭＳ Ｐゴシック" pitchFamily="50" charset="-128"/>
              </a:defRPr>
            </a:lvl4pPr>
            <a:lvl5pPr marL="2057400" indent="-228600" defTabSz="954088" eaLnBrk="0" hangingPunct="0">
              <a:defRPr kumimoji="1" sz="3600" b="1">
                <a:solidFill>
                  <a:schemeClr val="tx1"/>
                </a:solidFill>
                <a:latin typeface="Arial" pitchFamily="34" charset="0"/>
                <a:ea typeface="ＭＳ Ｐゴシック" pitchFamily="50" charset="-128"/>
              </a:defRPr>
            </a:lvl5pPr>
            <a:lvl6pPr marL="25146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AAD48C0C-9D4D-45FD-A226-01F6A7E10EE7}" type="slidenum">
              <a:rPr lang="en-US" altLang="ja-JP" sz="1200" b="0">
                <a:solidFill>
                  <a:srgbClr val="000000"/>
                </a:solidFill>
              </a:rPr>
              <a:pPr algn="r" eaLnBrk="1" hangingPunct="1"/>
              <a:t>36</a:t>
            </a:fld>
            <a:endParaRPr lang="en-US" altLang="ja-JP" sz="1200" b="0">
              <a:solidFill>
                <a:srgbClr val="000000"/>
              </a:solidFill>
            </a:endParaRPr>
          </a:p>
        </p:txBody>
      </p:sp>
      <p:sp>
        <p:nvSpPr>
          <p:cNvPr id="1231878" name="Rectangle 7"/>
          <p:cNvSpPr txBox="1">
            <a:spLocks noGrp="1" noChangeArrowheads="1"/>
          </p:cNvSpPr>
          <p:nvPr/>
        </p:nvSpPr>
        <p:spPr bwMode="auto">
          <a:xfrm>
            <a:off x="5632450" y="6465888"/>
            <a:ext cx="430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defTabSz="954088" eaLnBrk="0" hangingPunct="0">
              <a:defRPr kumimoji="1" sz="3600" b="1">
                <a:solidFill>
                  <a:schemeClr val="tx1"/>
                </a:solidFill>
                <a:latin typeface="Arial" pitchFamily="34" charset="0"/>
                <a:ea typeface="ＭＳ Ｐゴシック" pitchFamily="50" charset="-128"/>
              </a:defRPr>
            </a:lvl1pPr>
            <a:lvl2pPr marL="742950" indent="-285750" defTabSz="954088" eaLnBrk="0" hangingPunct="0">
              <a:defRPr kumimoji="1" sz="3600" b="1">
                <a:solidFill>
                  <a:schemeClr val="tx1"/>
                </a:solidFill>
                <a:latin typeface="Arial" pitchFamily="34" charset="0"/>
                <a:ea typeface="ＭＳ Ｐゴシック" pitchFamily="50" charset="-128"/>
              </a:defRPr>
            </a:lvl2pPr>
            <a:lvl3pPr marL="1143000" indent="-228600" defTabSz="954088" eaLnBrk="0" hangingPunct="0">
              <a:defRPr kumimoji="1" sz="3600" b="1">
                <a:solidFill>
                  <a:schemeClr val="tx1"/>
                </a:solidFill>
                <a:latin typeface="Arial" pitchFamily="34" charset="0"/>
                <a:ea typeface="ＭＳ Ｐゴシック" pitchFamily="50" charset="-128"/>
              </a:defRPr>
            </a:lvl3pPr>
            <a:lvl4pPr marL="1600200" indent="-228600" defTabSz="954088" eaLnBrk="0" hangingPunct="0">
              <a:defRPr kumimoji="1" sz="3600" b="1">
                <a:solidFill>
                  <a:schemeClr val="tx1"/>
                </a:solidFill>
                <a:latin typeface="Arial" pitchFamily="34" charset="0"/>
                <a:ea typeface="ＭＳ Ｐゴシック" pitchFamily="50" charset="-128"/>
              </a:defRPr>
            </a:lvl4pPr>
            <a:lvl5pPr marL="2057400" indent="-228600" defTabSz="954088" eaLnBrk="0" hangingPunct="0">
              <a:defRPr kumimoji="1" sz="3600" b="1">
                <a:solidFill>
                  <a:schemeClr val="tx1"/>
                </a:solidFill>
                <a:latin typeface="Arial" pitchFamily="34" charset="0"/>
                <a:ea typeface="ＭＳ Ｐゴシック" pitchFamily="50" charset="-128"/>
              </a:defRPr>
            </a:lvl5pPr>
            <a:lvl6pPr marL="25146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110FBB1B-54CC-41AC-847C-8B3CE641C801}" type="slidenum">
              <a:rPr lang="ja-JP" altLang="en-US" sz="1200" b="0">
                <a:solidFill>
                  <a:srgbClr val="000000"/>
                </a:solidFill>
              </a:rPr>
              <a:pPr algn="r" eaLnBrk="1" hangingPunct="1"/>
              <a:t>36</a:t>
            </a:fld>
            <a:endParaRPr lang="en-US" altLang="ja-JP" sz="1200" b="0">
              <a:solidFill>
                <a:srgbClr val="000000"/>
              </a:solidFill>
            </a:endParaRPr>
          </a:p>
        </p:txBody>
      </p:sp>
      <p:sp>
        <p:nvSpPr>
          <p:cNvPr id="1231879" name="Rectangle 7"/>
          <p:cNvSpPr txBox="1">
            <a:spLocks noGrp="1" noChangeArrowheads="1"/>
          </p:cNvSpPr>
          <p:nvPr/>
        </p:nvSpPr>
        <p:spPr bwMode="auto">
          <a:xfrm>
            <a:off x="5632450" y="6465888"/>
            <a:ext cx="430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defTabSz="954088" eaLnBrk="0" hangingPunct="0">
              <a:defRPr kumimoji="1" sz="3600" b="1">
                <a:solidFill>
                  <a:schemeClr val="tx1"/>
                </a:solidFill>
                <a:latin typeface="Arial" pitchFamily="34" charset="0"/>
                <a:ea typeface="ＭＳ Ｐゴシック" pitchFamily="50" charset="-128"/>
              </a:defRPr>
            </a:lvl1pPr>
            <a:lvl2pPr marL="742950" indent="-285750" defTabSz="954088" eaLnBrk="0" hangingPunct="0">
              <a:defRPr kumimoji="1" sz="3600" b="1">
                <a:solidFill>
                  <a:schemeClr val="tx1"/>
                </a:solidFill>
                <a:latin typeface="Arial" pitchFamily="34" charset="0"/>
                <a:ea typeface="ＭＳ Ｐゴシック" pitchFamily="50" charset="-128"/>
              </a:defRPr>
            </a:lvl2pPr>
            <a:lvl3pPr marL="1143000" indent="-228600" defTabSz="954088" eaLnBrk="0" hangingPunct="0">
              <a:defRPr kumimoji="1" sz="3600" b="1">
                <a:solidFill>
                  <a:schemeClr val="tx1"/>
                </a:solidFill>
                <a:latin typeface="Arial" pitchFamily="34" charset="0"/>
                <a:ea typeface="ＭＳ Ｐゴシック" pitchFamily="50" charset="-128"/>
              </a:defRPr>
            </a:lvl3pPr>
            <a:lvl4pPr marL="1600200" indent="-228600" defTabSz="954088" eaLnBrk="0" hangingPunct="0">
              <a:defRPr kumimoji="1" sz="3600" b="1">
                <a:solidFill>
                  <a:schemeClr val="tx1"/>
                </a:solidFill>
                <a:latin typeface="Arial" pitchFamily="34" charset="0"/>
                <a:ea typeface="ＭＳ Ｐゴシック" pitchFamily="50" charset="-128"/>
              </a:defRPr>
            </a:lvl4pPr>
            <a:lvl5pPr marL="2057400" indent="-228600" defTabSz="954088" eaLnBrk="0" hangingPunct="0">
              <a:defRPr kumimoji="1" sz="3600" b="1">
                <a:solidFill>
                  <a:schemeClr val="tx1"/>
                </a:solidFill>
                <a:latin typeface="Arial" pitchFamily="34" charset="0"/>
                <a:ea typeface="ＭＳ Ｐゴシック" pitchFamily="50" charset="-128"/>
              </a:defRPr>
            </a:lvl5pPr>
            <a:lvl6pPr marL="25146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8BBFB3C6-232F-4C9A-9B07-56991CCD75E4}" type="slidenum">
              <a:rPr lang="ja-JP" altLang="en-US" sz="1200" b="0">
                <a:solidFill>
                  <a:srgbClr val="000000"/>
                </a:solidFill>
              </a:rPr>
              <a:pPr algn="r" eaLnBrk="1" hangingPunct="1"/>
              <a:t>36</a:t>
            </a:fld>
            <a:endParaRPr lang="en-US" altLang="ja-JP" sz="1200" b="0">
              <a:solidFill>
                <a:srgbClr val="000000"/>
              </a:solidFill>
            </a:endParaRPr>
          </a:p>
        </p:txBody>
      </p:sp>
      <p:sp>
        <p:nvSpPr>
          <p:cNvPr id="1231880" name="Rectangle 2"/>
          <p:cNvSpPr>
            <a:spLocks noGrp="1" noRot="1" noChangeAspect="1" noChangeArrowheads="1" noTextEdit="1"/>
          </p:cNvSpPr>
          <p:nvPr>
            <p:ph type="sldImg"/>
          </p:nvPr>
        </p:nvSpPr>
        <p:spPr>
          <a:xfrm>
            <a:off x="3278188" y="509588"/>
            <a:ext cx="3405187" cy="2554287"/>
          </a:xfrm>
          <a:ln/>
        </p:spPr>
      </p:sp>
      <p:sp>
        <p:nvSpPr>
          <p:cNvPr id="1231881" name="Rectangle 3"/>
          <p:cNvSpPr>
            <a:spLocks noGrp="1" noChangeArrowheads="1"/>
          </p:cNvSpPr>
          <p:nvPr>
            <p:ph type="body" idx="1"/>
          </p:nvPr>
        </p:nvSpPr>
        <p:spPr>
          <a:xfrm>
            <a:off x="993775" y="3232150"/>
            <a:ext cx="7951788" cy="306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lstStyle/>
          <a:p>
            <a:endParaRPr lang="ja-JP" altLang="ja-JP" smtClean="0">
              <a:latin typeface="Arial" pitchFamily="34" charset="0"/>
            </a:endParaRPr>
          </a:p>
        </p:txBody>
      </p:sp>
    </p:spTree>
    <p:extLst>
      <p:ext uri="{BB962C8B-B14F-4D97-AF65-F5344CB8AC3E}">
        <p14:creationId xmlns:p14="http://schemas.microsoft.com/office/powerpoint/2010/main" val="119013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6"/>
          <p:cNvSpPr txBox="1">
            <a:spLocks noGrp="1" noChangeArrowheads="1"/>
          </p:cNvSpPr>
          <p:nvPr/>
        </p:nvSpPr>
        <p:spPr bwMode="auto">
          <a:xfrm>
            <a:off x="0" y="6466232"/>
            <a:ext cx="4307509" cy="339447"/>
          </a:xfrm>
          <a:prstGeom prst="rect">
            <a:avLst/>
          </a:prstGeom>
          <a:noFill/>
          <a:ln w="9525">
            <a:noFill/>
            <a:miter lim="800000"/>
            <a:headEnd/>
            <a:tailEnd/>
          </a:ln>
        </p:spPr>
        <p:txBody>
          <a:bodyPr lIns="92218" tIns="46109" rIns="92218" bIns="46109" anchor="b"/>
          <a:lstStyle/>
          <a:p>
            <a:pPr marL="0" marR="0" lvl="0" indent="0" algn="l" defTabSz="891071"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err="1" smtClean="0">
                <a:ln>
                  <a:noFill/>
                </a:ln>
                <a:solidFill>
                  <a:srgbClr val="000000"/>
                </a:solidFill>
                <a:effectLst/>
                <a:uLnTx/>
                <a:uFillTx/>
                <a:latin typeface="Arial" pitchFamily="34" charset="0"/>
                <a:ea typeface="ＭＳ Ｐゴシック" pitchFamily="50" charset="-128"/>
                <a:cs typeface="+mn-cs"/>
              </a:rPr>
              <a:t>東京大学</a:t>
            </a: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a:t>
            </a:r>
            <a:r>
              <a:rPr kumimoji="1" lang="en-US" altLang="ja-JP" sz="1200" b="0" i="0" u="none" strike="noStrike" kern="1200" cap="none" spc="0" normalizeH="0" baseline="0" noProof="0" dirty="0" err="1" smtClean="0">
                <a:ln>
                  <a:noFill/>
                </a:ln>
                <a:solidFill>
                  <a:srgbClr val="000000"/>
                </a:solidFill>
                <a:effectLst/>
                <a:uLnTx/>
                <a:uFillTx/>
                <a:latin typeface="Arial" pitchFamily="34" charset="0"/>
                <a:ea typeface="ＭＳ Ｐゴシック" pitchFamily="50" charset="-128"/>
                <a:cs typeface="+mn-cs"/>
              </a:rPr>
              <a:t>生産技術研究所</a:t>
            </a: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a:t>
            </a:r>
            <a:r>
              <a:rPr kumimoji="1" lang="en-US" altLang="ja-JP" sz="1200" b="0" i="0" u="none" strike="noStrike" kern="1200" cap="none" spc="0" normalizeH="0" baseline="0" noProof="0" dirty="0" err="1" smtClean="0">
                <a:ln>
                  <a:noFill/>
                </a:ln>
                <a:solidFill>
                  <a:srgbClr val="000000"/>
                </a:solidFill>
                <a:effectLst/>
                <a:uLnTx/>
                <a:uFillTx/>
                <a:latin typeface="Arial" pitchFamily="34" charset="0"/>
                <a:ea typeface="ＭＳ Ｐゴシック" pitchFamily="50" charset="-128"/>
                <a:cs typeface="+mn-cs"/>
              </a:rPr>
              <a:t>岡部</a:t>
            </a: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　徹　（</a:t>
            </a:r>
            <a:r>
              <a:rPr kumimoji="1" lang="en-US" altLang="ja-JP" sz="1200" b="0" i="0" u="none" strike="noStrike" kern="1200" cap="none" spc="0" normalizeH="0" baseline="0" noProof="0" dirty="0" err="1" smtClean="0">
                <a:ln>
                  <a:noFill/>
                </a:ln>
                <a:solidFill>
                  <a:srgbClr val="000000"/>
                </a:solidFill>
                <a:effectLst/>
                <a:uLnTx/>
                <a:uFillTx/>
                <a:latin typeface="Arial" pitchFamily="34" charset="0"/>
                <a:ea typeface="ＭＳ Ｐゴシック" pitchFamily="50" charset="-128"/>
                <a:cs typeface="+mn-cs"/>
              </a:rPr>
              <a:t>配付資料</a:t>
            </a:r>
            <a:r>
              <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a:t>
            </a:r>
          </a:p>
        </p:txBody>
      </p:sp>
      <p:sp>
        <p:nvSpPr>
          <p:cNvPr id="313347" name="Rectangle 7"/>
          <p:cNvSpPr txBox="1">
            <a:spLocks noGrp="1" noChangeArrowheads="1"/>
          </p:cNvSpPr>
          <p:nvPr/>
        </p:nvSpPr>
        <p:spPr bwMode="auto">
          <a:xfrm>
            <a:off x="5630287" y="6466232"/>
            <a:ext cx="4307509" cy="339447"/>
          </a:xfrm>
          <a:prstGeom prst="rect">
            <a:avLst/>
          </a:prstGeom>
          <a:noFill/>
          <a:ln w="9525">
            <a:noFill/>
            <a:miter lim="800000"/>
            <a:headEnd/>
            <a:tailEnd/>
          </a:ln>
        </p:spPr>
        <p:txBody>
          <a:bodyPr lIns="92218" tIns="46109" rIns="92218" bIns="46109" anchor="b"/>
          <a:lstStyle/>
          <a:p>
            <a:pPr marL="0" marR="0" lvl="0" indent="0" algn="r" defTabSz="891071" rtl="0" eaLnBrk="1" fontAlgn="base" latinLnBrk="0" hangingPunct="1">
              <a:lnSpc>
                <a:spcPct val="100000"/>
              </a:lnSpc>
              <a:spcBef>
                <a:spcPct val="0"/>
              </a:spcBef>
              <a:spcAft>
                <a:spcPct val="0"/>
              </a:spcAft>
              <a:buClrTx/>
              <a:buSzTx/>
              <a:buFontTx/>
              <a:buNone/>
              <a:tabLst/>
              <a:defRPr/>
            </a:pPr>
            <a:fld id="{DF98A27F-409C-4543-8E31-26C0A27FE0D9}"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891071"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313348" name="Rectangle 7"/>
          <p:cNvSpPr txBox="1">
            <a:spLocks noGrp="1" noChangeArrowheads="1"/>
          </p:cNvSpPr>
          <p:nvPr/>
        </p:nvSpPr>
        <p:spPr bwMode="auto">
          <a:xfrm>
            <a:off x="5630287" y="6466232"/>
            <a:ext cx="4307509" cy="339447"/>
          </a:xfrm>
          <a:prstGeom prst="rect">
            <a:avLst/>
          </a:prstGeom>
          <a:noFill/>
          <a:ln w="9525">
            <a:noFill/>
            <a:miter lim="800000"/>
            <a:headEnd/>
            <a:tailEnd/>
          </a:ln>
        </p:spPr>
        <p:txBody>
          <a:bodyPr lIns="92218" tIns="46109" rIns="92218" bIns="46109" anchor="b"/>
          <a:lstStyle/>
          <a:p>
            <a:pPr marL="0" marR="0" lvl="0" indent="0" algn="r" defTabSz="891071" rtl="0" eaLnBrk="1" fontAlgn="base" latinLnBrk="0" hangingPunct="1">
              <a:lnSpc>
                <a:spcPct val="100000"/>
              </a:lnSpc>
              <a:spcBef>
                <a:spcPct val="0"/>
              </a:spcBef>
              <a:spcAft>
                <a:spcPct val="0"/>
              </a:spcAft>
              <a:buClrTx/>
              <a:buSzTx/>
              <a:buFontTx/>
              <a:buNone/>
              <a:tabLst/>
              <a:defRPr/>
            </a:pPr>
            <a:fld id="{EED6CEB9-59AD-4559-9FF4-2F90FC754273}"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891071"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313349" name="Rectangle 7"/>
          <p:cNvSpPr txBox="1">
            <a:spLocks noGrp="1" noChangeArrowheads="1"/>
          </p:cNvSpPr>
          <p:nvPr/>
        </p:nvSpPr>
        <p:spPr bwMode="auto">
          <a:xfrm>
            <a:off x="5631830" y="6466232"/>
            <a:ext cx="4305967" cy="339447"/>
          </a:xfrm>
          <a:prstGeom prst="rect">
            <a:avLst/>
          </a:prstGeom>
          <a:noFill/>
          <a:ln w="9525">
            <a:noFill/>
            <a:miter lim="800000"/>
            <a:headEnd/>
            <a:tailEnd/>
          </a:ln>
        </p:spPr>
        <p:txBody>
          <a:bodyPr lIns="95455" tIns="47728" rIns="95455" bIns="47728" anchor="b"/>
          <a:lstStyle/>
          <a:p>
            <a:pPr marL="0" marR="0" lvl="0" indent="0" algn="r" defTabSz="921744" rtl="0" eaLnBrk="1" fontAlgn="base" latinLnBrk="0" hangingPunct="1">
              <a:lnSpc>
                <a:spcPct val="100000"/>
              </a:lnSpc>
              <a:spcBef>
                <a:spcPct val="0"/>
              </a:spcBef>
              <a:spcAft>
                <a:spcPct val="0"/>
              </a:spcAft>
              <a:buClrTx/>
              <a:buSzTx/>
              <a:buFontTx/>
              <a:buNone/>
              <a:tabLst/>
              <a:defRPr/>
            </a:pPr>
            <a:fld id="{BB681BD9-62BC-4B60-9AF1-095E5178E407}"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21744"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313350" name="Rectangle 7"/>
          <p:cNvSpPr txBox="1">
            <a:spLocks noGrp="1" noChangeArrowheads="1"/>
          </p:cNvSpPr>
          <p:nvPr/>
        </p:nvSpPr>
        <p:spPr bwMode="auto">
          <a:xfrm>
            <a:off x="5631830" y="6466232"/>
            <a:ext cx="4305967" cy="339447"/>
          </a:xfrm>
          <a:prstGeom prst="rect">
            <a:avLst/>
          </a:prstGeom>
          <a:noFill/>
          <a:ln w="9525">
            <a:noFill/>
            <a:miter lim="800000"/>
            <a:headEnd/>
            <a:tailEnd/>
          </a:ln>
        </p:spPr>
        <p:txBody>
          <a:bodyPr lIns="95455" tIns="47728" rIns="95455" bIns="47728" anchor="b"/>
          <a:lstStyle/>
          <a:p>
            <a:pPr marL="0" marR="0" lvl="0" indent="0" algn="r" defTabSz="921744" rtl="0" eaLnBrk="1" fontAlgn="base" latinLnBrk="0" hangingPunct="1">
              <a:lnSpc>
                <a:spcPct val="100000"/>
              </a:lnSpc>
              <a:spcBef>
                <a:spcPct val="0"/>
              </a:spcBef>
              <a:spcAft>
                <a:spcPct val="0"/>
              </a:spcAft>
              <a:buClrTx/>
              <a:buSzTx/>
              <a:buFontTx/>
              <a:buNone/>
              <a:tabLst/>
              <a:defRPr/>
            </a:pPr>
            <a:fld id="{A5420BE9-24FA-490D-9F3D-8164C168289D}" type="slidenum">
              <a:rPr kumimoji="1" lang="ja-JP"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21744"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313351" name="Rectangle 7"/>
          <p:cNvSpPr txBox="1">
            <a:spLocks noGrp="1" noChangeArrowheads="1"/>
          </p:cNvSpPr>
          <p:nvPr/>
        </p:nvSpPr>
        <p:spPr bwMode="auto">
          <a:xfrm>
            <a:off x="5631830" y="6466232"/>
            <a:ext cx="4305967" cy="339447"/>
          </a:xfrm>
          <a:prstGeom prst="rect">
            <a:avLst/>
          </a:prstGeom>
          <a:noFill/>
          <a:ln w="9525">
            <a:noFill/>
            <a:miter lim="800000"/>
            <a:headEnd/>
            <a:tailEnd/>
          </a:ln>
        </p:spPr>
        <p:txBody>
          <a:bodyPr lIns="95455" tIns="47728" rIns="95455" bIns="47728" anchor="b"/>
          <a:lstStyle/>
          <a:p>
            <a:pPr marL="0" marR="0" lvl="0" indent="0" algn="r" defTabSz="921744" rtl="0" eaLnBrk="1" fontAlgn="base" latinLnBrk="0" hangingPunct="1">
              <a:lnSpc>
                <a:spcPct val="100000"/>
              </a:lnSpc>
              <a:spcBef>
                <a:spcPct val="0"/>
              </a:spcBef>
              <a:spcAft>
                <a:spcPct val="0"/>
              </a:spcAft>
              <a:buClrTx/>
              <a:buSzTx/>
              <a:buFontTx/>
              <a:buNone/>
              <a:tabLst/>
              <a:defRPr/>
            </a:pPr>
            <a:fld id="{DB89E149-B9EA-4827-84E1-4DA274A0C6A5}" type="slidenum">
              <a:rPr kumimoji="1" lang="ja-JP" altLang="en-US"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21744" rtl="0" eaLnBrk="1" fontAlgn="base" latinLnBrk="0" hangingPunct="1">
                <a:lnSpc>
                  <a:spcPct val="100000"/>
                </a:lnSpc>
                <a:spcBef>
                  <a:spcPct val="0"/>
                </a:spcBef>
                <a:spcAft>
                  <a:spcPct val="0"/>
                </a:spcAft>
                <a:buClrTx/>
                <a:buSzTx/>
                <a:buFontTx/>
                <a:buNone/>
                <a:tabLst/>
                <a:defRPr/>
              </a:pPr>
              <a:t>38</a:t>
            </a:fld>
            <a:endParaRPr kumimoji="1" lang="en-US" altLang="ja-JP" sz="12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313352" name="Rectangle 2"/>
          <p:cNvSpPr>
            <a:spLocks noGrp="1" noRot="1" noChangeAspect="1" noChangeArrowheads="1" noTextEdit="1"/>
          </p:cNvSpPr>
          <p:nvPr>
            <p:ph type="sldImg"/>
          </p:nvPr>
        </p:nvSpPr>
        <p:spPr>
          <a:xfrm>
            <a:off x="3278188" y="509588"/>
            <a:ext cx="3405187" cy="2554287"/>
          </a:xfrm>
          <a:ln/>
        </p:spPr>
      </p:sp>
      <p:sp>
        <p:nvSpPr>
          <p:cNvPr id="313353" name="Rectangle 3"/>
          <p:cNvSpPr>
            <a:spLocks noGrp="1" noChangeArrowheads="1"/>
          </p:cNvSpPr>
          <p:nvPr>
            <p:ph type="body" idx="1"/>
          </p:nvPr>
        </p:nvSpPr>
        <p:spPr>
          <a:xfrm>
            <a:off x="994397" y="3231595"/>
            <a:ext cx="7950545" cy="3065675"/>
          </a:xfrm>
          <a:noFill/>
          <a:ln/>
        </p:spPr>
        <p:txBody>
          <a:bodyPr lIns="95455" tIns="47728" rIns="95455" bIns="47728"/>
          <a:lstStyle/>
          <a:p>
            <a:endParaRPr lang="ja-JP" altLang="ja-JP" smtClean="0">
              <a:latin typeface="Arial" pitchFamily="34" charset="0"/>
            </a:endParaRPr>
          </a:p>
        </p:txBody>
      </p:sp>
    </p:spTree>
    <p:extLst>
      <p:ext uri="{BB962C8B-B14F-4D97-AF65-F5344CB8AC3E}">
        <p14:creationId xmlns:p14="http://schemas.microsoft.com/office/powerpoint/2010/main" val="2995364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自動車技術ハンドブック第</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分冊設計</a:t>
            </a:r>
            <a:r>
              <a:rPr kumimoji="1" lang="en-US" altLang="ja-JP" sz="1200" b="0" i="0" kern="1200" dirty="0" smtClean="0">
                <a:solidFill>
                  <a:schemeClr val="tx1"/>
                </a:solidFill>
                <a:effectLst/>
                <a:latin typeface="+mn-lt"/>
                <a:ea typeface="+mn-ea"/>
                <a:cs typeface="+mn-cs"/>
              </a:rPr>
              <a:t>(EV</a:t>
            </a:r>
            <a:r>
              <a:rPr kumimoji="1" lang="ja-JP" altLang="en-US" sz="1200" b="0" i="0" kern="1200" dirty="0" smtClean="0">
                <a:solidFill>
                  <a:schemeClr val="tx1"/>
                </a:solidFill>
                <a:effectLst/>
                <a:latin typeface="+mn-lt"/>
                <a:ea typeface="+mn-ea"/>
                <a:cs typeface="+mn-cs"/>
              </a:rPr>
              <a:t>・ハイブリッド</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編</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岡部 徹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分担執筆</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企画編集 自動車技術ハンドブック編集委員会</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社団法人自動車技術会</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東京</a:t>
            </a:r>
            <a:r>
              <a:rPr kumimoji="1" lang="en-US" altLang="ja-JP" sz="1200" b="0" i="0" kern="1200" dirty="0" smtClean="0">
                <a:solidFill>
                  <a:schemeClr val="tx1"/>
                </a:solidFill>
                <a:effectLst/>
                <a:latin typeface="+mn-lt"/>
                <a:ea typeface="+mn-ea"/>
                <a:cs typeface="+mn-cs"/>
              </a:rPr>
              <a:t>, (2011.3) (</a:t>
            </a:r>
            <a:r>
              <a:rPr kumimoji="1" lang="ja-JP" altLang="en-US" sz="1200" b="0" i="0" kern="1200" dirty="0" smtClean="0">
                <a:solidFill>
                  <a:schemeClr val="tx1"/>
                </a:solidFill>
                <a:effectLst/>
                <a:latin typeface="+mn-lt"/>
                <a:ea typeface="+mn-ea"/>
                <a:cs typeface="+mn-cs"/>
              </a:rPr>
              <a:t>全</a:t>
            </a:r>
            <a:r>
              <a:rPr kumimoji="1" lang="en-US" altLang="ja-JP" sz="1200" b="0" i="0" kern="1200" dirty="0" smtClean="0">
                <a:solidFill>
                  <a:schemeClr val="tx1"/>
                </a:solidFill>
                <a:effectLst/>
                <a:latin typeface="+mn-lt"/>
                <a:ea typeface="+mn-ea"/>
                <a:cs typeface="+mn-cs"/>
              </a:rPr>
              <a:t>438</a:t>
            </a:r>
            <a:r>
              <a:rPr kumimoji="1" lang="ja-JP" altLang="en-US" sz="1200" b="0" i="0" kern="1200" dirty="0" smtClean="0">
                <a:solidFill>
                  <a:schemeClr val="tx1"/>
                </a:solidFill>
                <a:effectLst/>
                <a:latin typeface="+mn-lt"/>
                <a:ea typeface="+mn-ea"/>
                <a:cs typeface="+mn-cs"/>
              </a:rPr>
              <a:t>頁</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第</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章　自動車を取り巻く諸情勢</a:t>
            </a:r>
            <a:r>
              <a:rPr kumimoji="1" lang="en-US" altLang="ja-JP" sz="1200" b="0" i="0" kern="1200" dirty="0" smtClean="0">
                <a:solidFill>
                  <a:schemeClr val="tx1"/>
                </a:solidFill>
                <a:effectLst/>
                <a:latin typeface="+mn-lt"/>
                <a:ea typeface="+mn-ea"/>
                <a:cs typeface="+mn-cs"/>
              </a:rPr>
              <a:t>, 1.6 </a:t>
            </a:r>
            <a:r>
              <a:rPr kumimoji="1" lang="ja-JP" altLang="en-US" sz="1200" b="0" i="0" kern="1200" dirty="0" smtClean="0">
                <a:solidFill>
                  <a:schemeClr val="tx1"/>
                </a:solidFill>
                <a:effectLst/>
                <a:latin typeface="+mn-lt"/>
                <a:ea typeface="+mn-ea"/>
                <a:cs typeface="+mn-cs"/>
              </a:rPr>
              <a:t>自動車用のレアメタルとリサイクル</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岡部 徹</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野瀬勝弘</a:t>
            </a:r>
            <a:r>
              <a:rPr kumimoji="1" lang="en-US" altLang="ja-JP" sz="1200" b="0" i="0" kern="1200" dirty="0" smtClean="0">
                <a:solidFill>
                  <a:schemeClr val="tx1"/>
                </a:solidFill>
                <a:effectLst/>
                <a:latin typeface="+mn-lt"/>
                <a:ea typeface="+mn-ea"/>
                <a:cs typeface="+mn-cs"/>
              </a:rPr>
              <a:t>), pp.35-56..</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自動車技術ハンドブック第</a:t>
            </a:r>
            <a:r>
              <a:rPr kumimoji="1" lang="en-US" altLang="ja-JP" sz="1200" b="0" i="0" kern="1200" dirty="0" smtClean="0">
                <a:solidFill>
                  <a:schemeClr val="tx1"/>
                </a:solidFill>
                <a:effectLst/>
                <a:latin typeface="+mn-lt"/>
                <a:ea typeface="+mn-ea"/>
                <a:cs typeface="+mn-cs"/>
              </a:rPr>
              <a:t>10</a:t>
            </a:r>
            <a:r>
              <a:rPr kumimoji="1" lang="ja-JP" altLang="en-US" sz="1200" b="0" i="0" kern="1200" dirty="0" smtClean="0">
                <a:solidFill>
                  <a:schemeClr val="tx1"/>
                </a:solidFill>
                <a:effectLst/>
                <a:latin typeface="+mn-lt"/>
                <a:ea typeface="+mn-ea"/>
                <a:cs typeface="+mn-cs"/>
              </a:rPr>
              <a:t>分冊設計</a:t>
            </a:r>
            <a:r>
              <a:rPr kumimoji="1" lang="en-US" altLang="ja-JP" sz="1200" b="0" i="0" kern="1200" dirty="0" smtClean="0">
                <a:solidFill>
                  <a:schemeClr val="tx1"/>
                </a:solidFill>
                <a:effectLst/>
                <a:latin typeface="+mn-lt"/>
                <a:ea typeface="+mn-ea"/>
                <a:cs typeface="+mn-cs"/>
              </a:rPr>
              <a:t>(EV</a:t>
            </a:r>
            <a:r>
              <a:rPr kumimoji="1" lang="ja-JP" altLang="en-US" sz="1200" b="0" i="0" kern="1200" dirty="0" smtClean="0">
                <a:solidFill>
                  <a:schemeClr val="tx1"/>
                </a:solidFill>
                <a:effectLst/>
                <a:latin typeface="+mn-lt"/>
                <a:ea typeface="+mn-ea"/>
                <a:cs typeface="+mn-cs"/>
              </a:rPr>
              <a:t>・ハイブリッド</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編</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岡部 徹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分担執筆</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企画編集 自動車技術ハンドブック編集委員会</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社団法人自動車技術会</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東京</a:t>
            </a:r>
            <a:r>
              <a:rPr kumimoji="1" lang="en-US" altLang="ja-JP" sz="1200" b="0" i="0" kern="1200" dirty="0" smtClean="0">
                <a:solidFill>
                  <a:schemeClr val="tx1"/>
                </a:solidFill>
                <a:effectLst/>
                <a:latin typeface="+mn-lt"/>
                <a:ea typeface="+mn-ea"/>
                <a:cs typeface="+mn-cs"/>
              </a:rPr>
              <a:t>, (2011.3) (</a:t>
            </a:r>
            <a:r>
              <a:rPr kumimoji="1" lang="ja-JP" altLang="en-US" sz="1200" b="0" i="0" kern="1200" dirty="0" smtClean="0">
                <a:solidFill>
                  <a:schemeClr val="tx1"/>
                </a:solidFill>
                <a:effectLst/>
                <a:latin typeface="+mn-lt"/>
                <a:ea typeface="+mn-ea"/>
                <a:cs typeface="+mn-cs"/>
              </a:rPr>
              <a:t>全</a:t>
            </a:r>
            <a:r>
              <a:rPr kumimoji="1" lang="en-US" altLang="ja-JP" sz="1200" b="0" i="0" kern="1200" dirty="0" smtClean="0">
                <a:solidFill>
                  <a:schemeClr val="tx1"/>
                </a:solidFill>
                <a:effectLst/>
                <a:latin typeface="+mn-lt"/>
                <a:ea typeface="+mn-ea"/>
                <a:cs typeface="+mn-cs"/>
              </a:rPr>
              <a:t>438</a:t>
            </a:r>
            <a:r>
              <a:rPr kumimoji="1" lang="ja-JP" altLang="en-US" sz="1200" b="0" i="0" kern="1200" dirty="0" smtClean="0">
                <a:solidFill>
                  <a:schemeClr val="tx1"/>
                </a:solidFill>
                <a:effectLst/>
                <a:latin typeface="+mn-lt"/>
                <a:ea typeface="+mn-ea"/>
                <a:cs typeface="+mn-cs"/>
              </a:rPr>
              <a:t>頁</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第</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章　自動車を取り巻く諸情勢</a:t>
            </a:r>
            <a:r>
              <a:rPr kumimoji="1" lang="en-US" altLang="ja-JP" sz="1200" b="0" i="0" kern="1200" dirty="0" smtClean="0">
                <a:solidFill>
                  <a:schemeClr val="tx1"/>
                </a:solidFill>
                <a:effectLst/>
                <a:latin typeface="+mn-lt"/>
                <a:ea typeface="+mn-ea"/>
                <a:cs typeface="+mn-cs"/>
              </a:rPr>
              <a:t>, 1.6 </a:t>
            </a:r>
            <a:r>
              <a:rPr kumimoji="1" lang="ja-JP" altLang="en-US" sz="1200" b="0" i="0" kern="1200" dirty="0" smtClean="0">
                <a:solidFill>
                  <a:schemeClr val="tx1"/>
                </a:solidFill>
                <a:effectLst/>
                <a:latin typeface="+mn-lt"/>
                <a:ea typeface="+mn-ea"/>
                <a:cs typeface="+mn-cs"/>
              </a:rPr>
              <a:t>自動車用のレアメタルとリサイクル</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岡部 徹</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野瀬勝弘</a:t>
            </a:r>
            <a:r>
              <a:rPr kumimoji="1" lang="en-US" altLang="ja-JP" sz="1200" b="0" i="0" kern="1200" dirty="0" smtClean="0">
                <a:solidFill>
                  <a:schemeClr val="tx1"/>
                </a:solidFill>
                <a:effectLst/>
                <a:latin typeface="+mn-lt"/>
                <a:ea typeface="+mn-ea"/>
                <a:cs typeface="+mn-cs"/>
              </a:rPr>
              <a:t>), pp.35-53.</a:t>
            </a:r>
          </a:p>
          <a:p>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40</a:t>
            </a:fld>
            <a:endParaRPr kumimoji="1" lang="ja-JP" altLang="en-US"/>
          </a:p>
        </p:txBody>
      </p:sp>
    </p:spTree>
    <p:extLst>
      <p:ext uri="{BB962C8B-B14F-4D97-AF65-F5344CB8AC3E}">
        <p14:creationId xmlns:p14="http://schemas.microsoft.com/office/powerpoint/2010/main" val="822082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45</a:t>
            </a:fld>
            <a:endParaRPr kumimoji="1" lang="ja-JP" altLang="en-US"/>
          </a:p>
        </p:txBody>
      </p:sp>
    </p:spTree>
    <p:extLst>
      <p:ext uri="{BB962C8B-B14F-4D97-AF65-F5344CB8AC3E}">
        <p14:creationId xmlns:p14="http://schemas.microsoft.com/office/powerpoint/2010/main" val="223966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6"/>
          <p:cNvSpPr>
            <a:spLocks noGrp="1" noChangeArrowheads="1"/>
          </p:cNvSpPr>
          <p:nvPr>
            <p:ph type="ftr" sz="quarter" idx="4"/>
          </p:nvPr>
        </p:nvSpPr>
        <p:spPr>
          <a:noFill/>
        </p:spPr>
        <p:txBody>
          <a:bodyPr/>
          <a:lstStyle/>
          <a:p>
            <a:pPr marL="0" marR="0" lvl="0" indent="0" algn="l" defTabSz="947684"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t>東京大学　生産技術研究所　岡部　徹　（配付資料）</a:t>
            </a:r>
          </a:p>
        </p:txBody>
      </p:sp>
      <p:sp>
        <p:nvSpPr>
          <p:cNvPr id="475139" name="Rectangle 7"/>
          <p:cNvSpPr>
            <a:spLocks noGrp="1" noChangeArrowheads="1"/>
          </p:cNvSpPr>
          <p:nvPr>
            <p:ph type="sldNum" sz="quarter" idx="5"/>
          </p:nvPr>
        </p:nvSpPr>
        <p:spPr>
          <a:noFill/>
        </p:spPr>
        <p:txBody>
          <a:bodyPr/>
          <a:lstStyle/>
          <a:p>
            <a:pPr marL="0" marR="0" lvl="0" indent="0" algn="r" defTabSz="947684" rtl="0" eaLnBrk="1" fontAlgn="base" latinLnBrk="0" hangingPunct="1">
              <a:lnSpc>
                <a:spcPct val="100000"/>
              </a:lnSpc>
              <a:spcBef>
                <a:spcPct val="0"/>
              </a:spcBef>
              <a:spcAft>
                <a:spcPct val="0"/>
              </a:spcAft>
              <a:buClrTx/>
              <a:buSzTx/>
              <a:buFontTx/>
              <a:buNone/>
              <a:tabLst/>
              <a:defRPr/>
            </a:pPr>
            <a:fld id="{ABB85B55-A38A-4041-AF6E-E3356A97D549}"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rPr>
              <a:pPr marL="0" marR="0" lvl="0" indent="0" algn="r" defTabSz="947684" rtl="0" eaLnBrk="1" fontAlgn="base" latinLnBrk="0" hangingPunct="1">
                <a:lnSpc>
                  <a:spcPct val="100000"/>
                </a:lnSpc>
                <a:spcBef>
                  <a:spcPct val="0"/>
                </a:spcBef>
                <a:spcAft>
                  <a:spcPct val="0"/>
                </a:spcAft>
                <a:buClrTx/>
                <a:buSzTx/>
                <a:buFontTx/>
                <a:buNone/>
                <a:tabLst/>
                <a:defRPr/>
              </a:pPr>
              <a:t>47</a:t>
            </a:fld>
            <a:endPar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475140" name="Rectangle 7"/>
          <p:cNvSpPr txBox="1">
            <a:spLocks noGrp="1" noChangeArrowheads="1"/>
          </p:cNvSpPr>
          <p:nvPr/>
        </p:nvSpPr>
        <p:spPr bwMode="auto">
          <a:xfrm>
            <a:off x="6055417" y="6952557"/>
            <a:ext cx="4631617" cy="365295"/>
          </a:xfrm>
          <a:prstGeom prst="rect">
            <a:avLst/>
          </a:prstGeom>
          <a:noFill/>
          <a:ln w="9525">
            <a:noFill/>
            <a:miter lim="800000"/>
            <a:headEnd/>
            <a:tailEnd/>
          </a:ln>
        </p:spPr>
        <p:txBody>
          <a:bodyPr lIns="98929" tIns="49464" rIns="98929" bIns="49464" anchor="b"/>
          <a:lstStyle/>
          <a:p>
            <a:pPr marL="0" marR="0" lvl="0" indent="0" algn="r" defTabSz="989368" rtl="0" eaLnBrk="1" fontAlgn="base" latinLnBrk="0" hangingPunct="1">
              <a:lnSpc>
                <a:spcPct val="100000"/>
              </a:lnSpc>
              <a:spcBef>
                <a:spcPct val="0"/>
              </a:spcBef>
              <a:spcAft>
                <a:spcPct val="0"/>
              </a:spcAft>
              <a:buClrTx/>
              <a:buSzTx/>
              <a:buFontTx/>
              <a:buNone/>
              <a:tabLst/>
              <a:defRPr/>
            </a:pPr>
            <a:fld id="{0F5B583F-1193-42D5-87A3-55FE3847D0AE}"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1" fontAlgn="base" latinLnBrk="0" hangingPunct="1">
                <a:lnSpc>
                  <a:spcPct val="100000"/>
                </a:lnSpc>
                <a:spcBef>
                  <a:spcPct val="0"/>
                </a:spcBef>
                <a:spcAft>
                  <a:spcPct val="0"/>
                </a:spcAft>
                <a:buClrTx/>
                <a:buSzTx/>
                <a:buFontTx/>
                <a:buNone/>
                <a:tabLst/>
                <a:defRPr/>
              </a:pPr>
              <a:t>47</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475141" name="Rectangle 2"/>
          <p:cNvSpPr>
            <a:spLocks noGrp="1" noRot="1" noChangeAspect="1" noChangeArrowheads="1" noTextEdit="1"/>
          </p:cNvSpPr>
          <p:nvPr>
            <p:ph type="sldImg"/>
          </p:nvPr>
        </p:nvSpPr>
        <p:spPr>
          <a:ln/>
        </p:spPr>
      </p:sp>
      <p:sp>
        <p:nvSpPr>
          <p:cNvPr id="475142"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274883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6"/>
          <p:cNvSpPr>
            <a:spLocks noGrp="1" noChangeArrowheads="1"/>
          </p:cNvSpPr>
          <p:nvPr>
            <p:ph type="ftr" sz="quarter" idx="4"/>
          </p:nvPr>
        </p:nvSpPr>
        <p:spPr/>
        <p:txBody>
          <a:bodyPr/>
          <a:lstStyle/>
          <a:p>
            <a:pPr marL="0" marR="0" lvl="0" indent="0" algn="l" defTabSz="954476"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東京大学　生産技術研究所　岡部　徹　（配付資料）</a:t>
            </a:r>
          </a:p>
        </p:txBody>
      </p:sp>
      <p:sp>
        <p:nvSpPr>
          <p:cNvPr id="476163" name="Rectangle 7"/>
          <p:cNvSpPr>
            <a:spLocks noGrp="1" noChangeArrowheads="1"/>
          </p:cNvSpPr>
          <p:nvPr>
            <p:ph type="sldNum" sz="quarter" idx="5"/>
          </p:nvPr>
        </p:nvSpPr>
        <p:spPr/>
        <p:txBody>
          <a:bodyPr/>
          <a:lstStyle/>
          <a:p>
            <a:pPr marL="0" marR="0" lvl="0" indent="0" algn="r" defTabSz="954476" rtl="0" eaLnBrk="1" fontAlgn="base" latinLnBrk="0" hangingPunct="1">
              <a:lnSpc>
                <a:spcPct val="100000"/>
              </a:lnSpc>
              <a:spcBef>
                <a:spcPct val="0"/>
              </a:spcBef>
              <a:spcAft>
                <a:spcPct val="0"/>
              </a:spcAft>
              <a:buClrTx/>
              <a:buSzTx/>
              <a:buFontTx/>
              <a:buNone/>
              <a:tabLst/>
              <a:defRPr/>
            </a:pPr>
            <a:fld id="{7F6E1FCC-18BE-4C6E-9091-24AD97ED5E65}"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54476" rtl="0" eaLnBrk="1" fontAlgn="base" latinLnBrk="0" hangingPunct="1">
                <a:lnSpc>
                  <a:spcPct val="100000"/>
                </a:lnSpc>
                <a:spcBef>
                  <a:spcPct val="0"/>
                </a:spcBef>
                <a:spcAft>
                  <a:spcPct val="0"/>
                </a:spcAft>
                <a:buClrTx/>
                <a:buSzTx/>
                <a:buFontTx/>
                <a:buNone/>
                <a:tabLst/>
                <a:defRPr/>
              </a:pPr>
              <a:t>48</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04836"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DE7A9CC4-6BDB-47D5-A5C2-AFBB916C35A2}"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48</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04837"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0A8CADAE-6AE5-4D35-A080-B0DF90AB36E0}"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48</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04838" name="Rectangle 2"/>
          <p:cNvSpPr>
            <a:spLocks noGrp="1" noRot="1" noChangeAspect="1" noChangeArrowheads="1" noTextEdit="1"/>
          </p:cNvSpPr>
          <p:nvPr>
            <p:ph type="sldImg"/>
          </p:nvPr>
        </p:nvSpPr>
        <p:spPr bwMode="auto">
          <a:xfrm>
            <a:off x="3521075" y="549275"/>
            <a:ext cx="3659188" cy="2743200"/>
          </a:xfrm>
          <a:noFill/>
          <a:ln>
            <a:solidFill>
              <a:srgbClr val="000000"/>
            </a:solidFill>
            <a:miter lim="800000"/>
            <a:headEnd/>
            <a:tailEnd/>
          </a:ln>
        </p:spPr>
      </p:sp>
      <p:sp>
        <p:nvSpPr>
          <p:cNvPr id="504839" name="Rectangle 3"/>
          <p:cNvSpPr>
            <a:spLocks noGrp="1" noChangeArrowheads="1"/>
          </p:cNvSpPr>
          <p:nvPr>
            <p:ph type="body" idx="1"/>
          </p:nvPr>
        </p:nvSpPr>
        <p:spPr bwMode="auto">
          <a:xfrm>
            <a:off x="1068875" y="3476790"/>
            <a:ext cx="8550992" cy="3292530"/>
          </a:xfrm>
          <a:noFill/>
        </p:spPr>
        <p:txBody>
          <a:bodyPr wrap="square" numCol="1" anchor="t" anchorCtr="0" compatLnSpc="1">
            <a:prstTxWarp prst="textNoShape">
              <a:avLst/>
            </a:prstTxWarp>
          </a:bodyPr>
          <a:lstStyle/>
          <a:p>
            <a:pPr eaLnBrk="1" hangingPunct="1"/>
            <a:r>
              <a:rPr lang="ja-JP" altLang="en-US" u="sng" smtClean="0"/>
              <a:t>番組名「視点・論点」</a:t>
            </a:r>
            <a:endParaRPr lang="ja-JP" altLang="en-US" smtClean="0"/>
          </a:p>
          <a:p>
            <a:pPr eaLnBrk="1" hangingPunct="1"/>
            <a:r>
              <a:rPr lang="ja-JP" altLang="en-US" smtClean="0"/>
              <a:t>５月２３日（水）　放送（教育テレビ）　午後　１０時５０分～１１時００分</a:t>
            </a:r>
          </a:p>
          <a:p>
            <a:pPr eaLnBrk="1" hangingPunct="1"/>
            <a:r>
              <a:rPr lang="ja-JP" altLang="en-US" smtClean="0"/>
              <a:t>再放送（総合テレビ）　翌日午前４時２０分～</a:t>
            </a:r>
          </a:p>
          <a:p>
            <a:pPr eaLnBrk="1" hangingPunct="1"/>
            <a:r>
              <a:rPr lang="ja-JP" altLang="en-US" smtClean="0"/>
              <a:t>（収録５月２３日（水）午後１２時半から３時）</a:t>
            </a:r>
          </a:p>
          <a:p>
            <a:pPr eaLnBrk="1" hangingPunct="1"/>
            <a:r>
              <a:rPr lang="ja-JP" altLang="en-US" smtClean="0"/>
              <a:t>★この番組は、政治・経済・国際・社会・文化など様々な分野で活躍している有識者に、日々のニュースや最新情報・話題の中からテーマを選び問題点の指摘・分析や見聞した事などを独自の視点から、一人で話す「語り」が中心のオピニオン番組。</a:t>
            </a:r>
          </a:p>
        </p:txBody>
      </p:sp>
    </p:spTree>
    <p:extLst>
      <p:ext uri="{BB962C8B-B14F-4D97-AF65-F5344CB8AC3E}">
        <p14:creationId xmlns:p14="http://schemas.microsoft.com/office/powerpoint/2010/main" val="4106804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9FA0279A-ECD5-41B5-A9F9-D8B12508CE71}"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49</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05859" name="Rectangle 2"/>
          <p:cNvSpPr>
            <a:spLocks noGrp="1" noRot="1" noChangeAspect="1" noChangeArrowheads="1" noTextEdit="1"/>
          </p:cNvSpPr>
          <p:nvPr>
            <p:ph type="sldImg"/>
          </p:nvPr>
        </p:nvSpPr>
        <p:spPr bwMode="auto">
          <a:xfrm>
            <a:off x="3514725" y="547688"/>
            <a:ext cx="3663950" cy="2747962"/>
          </a:xfrm>
          <a:noFill/>
          <a:ln>
            <a:solidFill>
              <a:srgbClr val="000000"/>
            </a:solidFill>
            <a:miter lim="800000"/>
            <a:headEnd/>
            <a:tailEnd/>
          </a:ln>
        </p:spPr>
      </p:sp>
      <p:sp>
        <p:nvSpPr>
          <p:cNvPr id="505860" name="Rectangle 3"/>
          <p:cNvSpPr>
            <a:spLocks noGrp="1" noChangeArrowheads="1"/>
          </p:cNvSpPr>
          <p:nvPr>
            <p:ph type="body" idx="1"/>
          </p:nvPr>
        </p:nvSpPr>
        <p:spPr bwMode="auto">
          <a:xfrm>
            <a:off x="1071351" y="3476789"/>
            <a:ext cx="8546044" cy="3295072"/>
          </a:xfrm>
          <a:noFill/>
        </p:spPr>
        <p:txBody>
          <a:bodyPr wrap="square" numCol="1" anchor="t" anchorCtr="0" compatLnSpc="1">
            <a:prstTxWarp prst="textNoShape">
              <a:avLst/>
            </a:prstTxWarp>
          </a:bodyPr>
          <a:lstStyle/>
          <a:p>
            <a:pPr eaLnBrk="1" hangingPunct="1"/>
            <a:endParaRPr lang="ja-JP" altLang="ja-JP" smtClean="0"/>
          </a:p>
        </p:txBody>
      </p:sp>
    </p:spTree>
    <p:extLst>
      <p:ext uri="{BB962C8B-B14F-4D97-AF65-F5344CB8AC3E}">
        <p14:creationId xmlns:p14="http://schemas.microsoft.com/office/powerpoint/2010/main" val="292009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800" b="1">
                <a:solidFill>
                  <a:schemeClr val="tx1"/>
                </a:solidFill>
                <a:latin typeface="Arial" pitchFamily="34" charset="0"/>
                <a:ea typeface="ＭＳ Ｐゴシック" pitchFamily="50" charset="-128"/>
              </a:defRPr>
            </a:lvl1pPr>
            <a:lvl2pPr marL="796943" indent="-306516" eaLnBrk="0" hangingPunct="0">
              <a:defRPr kumimoji="1" sz="3800" b="1">
                <a:solidFill>
                  <a:schemeClr val="tx1"/>
                </a:solidFill>
                <a:latin typeface="Arial" pitchFamily="34" charset="0"/>
                <a:ea typeface="ＭＳ Ｐゴシック" pitchFamily="50" charset="-128"/>
              </a:defRPr>
            </a:lvl2pPr>
            <a:lvl3pPr marL="1226066" indent="-245213" eaLnBrk="0" hangingPunct="0">
              <a:defRPr kumimoji="1" sz="3800" b="1">
                <a:solidFill>
                  <a:schemeClr val="tx1"/>
                </a:solidFill>
                <a:latin typeface="Arial" pitchFamily="34" charset="0"/>
                <a:ea typeface="ＭＳ Ｐゴシック" pitchFamily="50" charset="-128"/>
              </a:defRPr>
            </a:lvl3pPr>
            <a:lvl4pPr marL="1716493" indent="-245213" eaLnBrk="0" hangingPunct="0">
              <a:defRPr kumimoji="1" sz="3800" b="1">
                <a:solidFill>
                  <a:schemeClr val="tx1"/>
                </a:solidFill>
                <a:latin typeface="Arial" pitchFamily="34" charset="0"/>
                <a:ea typeface="ＭＳ Ｐゴシック" pitchFamily="50" charset="-128"/>
              </a:defRPr>
            </a:lvl4pPr>
            <a:lvl5pPr marL="2206919" indent="-245213" eaLnBrk="0" hangingPunct="0">
              <a:defRPr kumimoji="1" sz="3800" b="1">
                <a:solidFill>
                  <a:schemeClr val="tx1"/>
                </a:solidFill>
                <a:latin typeface="Arial" pitchFamily="34" charset="0"/>
                <a:ea typeface="ＭＳ Ｐゴシック" pitchFamily="50" charset="-128"/>
              </a:defRPr>
            </a:lvl5pPr>
            <a:lvl6pPr marL="269734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6pPr>
            <a:lvl7pPr marL="3187773"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7pPr>
            <a:lvl8pPr marL="3678199"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8pPr>
            <a:lvl9pPr marL="416862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9pPr>
          </a:lstStyle>
          <a:p>
            <a:pPr marL="0" marR="0" lvl="0" indent="0" algn="l" defTabSz="954476"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東京大学　生産技術研究所　岡部　徹　（配付資料）</a:t>
            </a:r>
          </a:p>
        </p:txBody>
      </p:sp>
      <p:sp>
        <p:nvSpPr>
          <p:cNvPr id="122982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800" b="1">
                <a:solidFill>
                  <a:schemeClr val="tx1"/>
                </a:solidFill>
                <a:latin typeface="Arial" pitchFamily="34" charset="0"/>
                <a:ea typeface="ＭＳ Ｐゴシック" pitchFamily="50" charset="-128"/>
              </a:defRPr>
            </a:lvl1pPr>
            <a:lvl2pPr marL="796943" indent="-306516" eaLnBrk="0" hangingPunct="0">
              <a:defRPr kumimoji="1" sz="3800" b="1">
                <a:solidFill>
                  <a:schemeClr val="tx1"/>
                </a:solidFill>
                <a:latin typeface="Arial" pitchFamily="34" charset="0"/>
                <a:ea typeface="ＭＳ Ｐゴシック" pitchFamily="50" charset="-128"/>
              </a:defRPr>
            </a:lvl2pPr>
            <a:lvl3pPr marL="1226066" indent="-245213" eaLnBrk="0" hangingPunct="0">
              <a:defRPr kumimoji="1" sz="3800" b="1">
                <a:solidFill>
                  <a:schemeClr val="tx1"/>
                </a:solidFill>
                <a:latin typeface="Arial" pitchFamily="34" charset="0"/>
                <a:ea typeface="ＭＳ Ｐゴシック" pitchFamily="50" charset="-128"/>
              </a:defRPr>
            </a:lvl3pPr>
            <a:lvl4pPr marL="1716493" indent="-245213" eaLnBrk="0" hangingPunct="0">
              <a:defRPr kumimoji="1" sz="3800" b="1">
                <a:solidFill>
                  <a:schemeClr val="tx1"/>
                </a:solidFill>
                <a:latin typeface="Arial" pitchFamily="34" charset="0"/>
                <a:ea typeface="ＭＳ Ｐゴシック" pitchFamily="50" charset="-128"/>
              </a:defRPr>
            </a:lvl4pPr>
            <a:lvl5pPr marL="2206919" indent="-245213" eaLnBrk="0" hangingPunct="0">
              <a:defRPr kumimoji="1" sz="3800" b="1">
                <a:solidFill>
                  <a:schemeClr val="tx1"/>
                </a:solidFill>
                <a:latin typeface="Arial" pitchFamily="34" charset="0"/>
                <a:ea typeface="ＭＳ Ｐゴシック" pitchFamily="50" charset="-128"/>
              </a:defRPr>
            </a:lvl5pPr>
            <a:lvl6pPr marL="269734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6pPr>
            <a:lvl7pPr marL="3187773"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7pPr>
            <a:lvl8pPr marL="3678199"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8pPr>
            <a:lvl9pPr marL="416862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9pPr>
          </a:lstStyle>
          <a:p>
            <a:pPr marL="0" marR="0" lvl="0" indent="0" algn="r" defTabSz="954476" rtl="0" eaLnBrk="1" fontAlgn="base" latinLnBrk="0" hangingPunct="1">
              <a:lnSpc>
                <a:spcPct val="100000"/>
              </a:lnSpc>
              <a:spcBef>
                <a:spcPct val="0"/>
              </a:spcBef>
              <a:spcAft>
                <a:spcPct val="0"/>
              </a:spcAft>
              <a:buClrTx/>
              <a:buSzTx/>
              <a:buFontTx/>
              <a:buNone/>
              <a:tabLst/>
              <a:defRPr/>
            </a:pPr>
            <a:fld id="{AA368CA8-8DF0-4349-B81A-76AA0207A38D}"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54476" rtl="0" eaLnBrk="1" fontAlgn="base" latinLnBrk="0" hangingPunct="1">
                <a:lnSpc>
                  <a:spcPct val="100000"/>
                </a:lnSpc>
                <a:spcBef>
                  <a:spcPct val="0"/>
                </a:spcBef>
                <a:spcAft>
                  <a:spcPct val="0"/>
                </a:spcAft>
                <a:buClrTx/>
                <a:buSzTx/>
                <a:buFontTx/>
                <a:buNone/>
                <a:tabLst/>
                <a:defRPr/>
              </a:pPr>
              <a:t>50</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29828" name="Rectangle 7"/>
          <p:cNvSpPr txBox="1">
            <a:spLocks noGrp="1" noChangeArrowheads="1"/>
          </p:cNvSpPr>
          <p:nvPr/>
        </p:nvSpPr>
        <p:spPr bwMode="auto">
          <a:xfrm>
            <a:off x="6055417" y="6952557"/>
            <a:ext cx="4631617" cy="36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9" tIns="49464" rIns="98929" bIns="49464"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21EE280D-E70F-4E38-ACF9-EE9E7B8E6B9B}"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50</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29829" name="Rectangle 7"/>
          <p:cNvSpPr txBox="1">
            <a:spLocks noGrp="1" noChangeArrowheads="1"/>
          </p:cNvSpPr>
          <p:nvPr/>
        </p:nvSpPr>
        <p:spPr bwMode="auto">
          <a:xfrm>
            <a:off x="6055417" y="6952557"/>
            <a:ext cx="4631617" cy="36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9" tIns="49464" rIns="98929" bIns="49464"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ABC85BAE-B2C7-4567-9116-55550B7333AC}"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50</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29830" name="Rectangle 2"/>
          <p:cNvSpPr>
            <a:spLocks noGrp="1" noRot="1" noChangeAspect="1" noChangeArrowheads="1" noTextEdit="1"/>
          </p:cNvSpPr>
          <p:nvPr>
            <p:ph type="sldImg"/>
          </p:nvPr>
        </p:nvSpPr>
        <p:spPr>
          <a:xfrm>
            <a:off x="3522663" y="549275"/>
            <a:ext cx="3657600" cy="2743200"/>
          </a:xfrm>
          <a:ln/>
        </p:spPr>
      </p:sp>
      <p:sp>
        <p:nvSpPr>
          <p:cNvPr id="1229831" name="Rectangle 3"/>
          <p:cNvSpPr>
            <a:spLocks noGrp="1" noChangeArrowheads="1"/>
          </p:cNvSpPr>
          <p:nvPr>
            <p:ph type="body" idx="1"/>
          </p:nvPr>
        </p:nvSpPr>
        <p:spPr>
          <a:xfrm>
            <a:off x="1068704" y="3477132"/>
            <a:ext cx="8551334" cy="32927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smtClean="0">
                <a:latin typeface="Arial" pitchFamily="34" charset="0"/>
              </a:rPr>
              <a:t>平成</a:t>
            </a:r>
            <a:r>
              <a:rPr lang="en-US" altLang="ja-JP" smtClean="0">
                <a:latin typeface="Arial" pitchFamily="34" charset="0"/>
              </a:rPr>
              <a:t>19</a:t>
            </a:r>
            <a:r>
              <a:rPr lang="ja-JP" altLang="ja-JP" smtClean="0">
                <a:latin typeface="Arial" pitchFamily="34" charset="0"/>
              </a:rPr>
              <a:t>年</a:t>
            </a:r>
            <a:r>
              <a:rPr lang="en-US" altLang="ja-JP" smtClean="0">
                <a:latin typeface="Arial" pitchFamily="34" charset="0"/>
              </a:rPr>
              <a:t>(2007)</a:t>
            </a:r>
            <a:r>
              <a:rPr lang="ja-JP" altLang="ja-JP" smtClean="0">
                <a:latin typeface="Arial" pitchFamily="34" charset="0"/>
              </a:rPr>
              <a:t>　</a:t>
            </a:r>
            <a:r>
              <a:rPr lang="en-US" altLang="ja-JP" smtClean="0">
                <a:latin typeface="Arial" pitchFamily="34" charset="0"/>
              </a:rPr>
              <a:t>12</a:t>
            </a:r>
            <a:r>
              <a:rPr lang="ja-JP" altLang="ja-JP" smtClean="0">
                <a:latin typeface="Arial" pitchFamily="34" charset="0"/>
              </a:rPr>
              <a:t>月</a:t>
            </a:r>
            <a:r>
              <a:rPr lang="en-US" altLang="ja-JP" smtClean="0">
                <a:latin typeface="Arial" pitchFamily="34" charset="0"/>
              </a:rPr>
              <a:t>18</a:t>
            </a:r>
            <a:r>
              <a:rPr lang="ja-JP" altLang="ja-JP" smtClean="0">
                <a:latin typeface="Arial" pitchFamily="34" charset="0"/>
              </a:rPr>
              <a:t>日</a:t>
            </a:r>
            <a:r>
              <a:rPr lang="en-US" altLang="ja-JP" smtClean="0">
                <a:latin typeface="Arial" pitchFamily="34" charset="0"/>
              </a:rPr>
              <a:t>(</a:t>
            </a:r>
            <a:r>
              <a:rPr lang="ja-JP" altLang="ja-JP" smtClean="0">
                <a:latin typeface="Arial" pitchFamily="34" charset="0"/>
              </a:rPr>
              <a:t>火</a:t>
            </a:r>
            <a:r>
              <a:rPr lang="en-US" altLang="ja-JP" smtClean="0">
                <a:latin typeface="Arial" pitchFamily="34" charset="0"/>
              </a:rPr>
              <a:t>) 22:50</a:t>
            </a:r>
            <a:r>
              <a:rPr lang="ja-JP" altLang="ja-JP" smtClean="0">
                <a:latin typeface="Arial" pitchFamily="34" charset="0"/>
              </a:rPr>
              <a:t>～</a:t>
            </a:r>
            <a:r>
              <a:rPr lang="en-US" altLang="ja-JP" smtClean="0">
                <a:latin typeface="Arial" pitchFamily="34" charset="0"/>
              </a:rPr>
              <a:t>23:00</a:t>
            </a:r>
            <a:r>
              <a:rPr lang="ja-JP" altLang="ja-JP" smtClean="0">
                <a:latin typeface="Arial" pitchFamily="34" charset="0"/>
              </a:rPr>
              <a:t>放送 </a:t>
            </a:r>
            <a:r>
              <a:rPr lang="en-US" altLang="ja-JP" smtClean="0">
                <a:latin typeface="Arial" pitchFamily="34" charset="0"/>
              </a:rPr>
              <a:t/>
            </a:r>
            <a:br>
              <a:rPr lang="en-US" altLang="ja-JP" smtClean="0">
                <a:latin typeface="Arial" pitchFamily="34" charset="0"/>
              </a:rPr>
            </a:br>
            <a:r>
              <a:rPr lang="en-US" altLang="ja-JP" smtClean="0">
                <a:latin typeface="Arial" pitchFamily="34" charset="0"/>
              </a:rPr>
              <a:t>NHK</a:t>
            </a:r>
            <a:r>
              <a:rPr lang="ja-JP" altLang="ja-JP" smtClean="0">
                <a:latin typeface="Arial" pitchFamily="34" charset="0"/>
              </a:rPr>
              <a:t>教育テレビ </a:t>
            </a:r>
            <a:r>
              <a:rPr lang="ja-JP" altLang="ja-JP" b="1" smtClean="0">
                <a:latin typeface="Arial" pitchFamily="34" charset="0"/>
              </a:rPr>
              <a:t>視点・論点 </a:t>
            </a:r>
            <a:r>
              <a:rPr lang="en-US" altLang="ja-JP" b="1" smtClean="0">
                <a:latin typeface="Arial" pitchFamily="34" charset="0"/>
              </a:rPr>
              <a:t/>
            </a:r>
            <a:br>
              <a:rPr lang="en-US" altLang="ja-JP" b="1" smtClean="0">
                <a:latin typeface="Arial" pitchFamily="34" charset="0"/>
              </a:rPr>
            </a:br>
            <a:r>
              <a:rPr lang="ja-JP" altLang="ja-JP" smtClean="0">
                <a:latin typeface="Arial" pitchFamily="34" charset="0"/>
              </a:rPr>
              <a:t>全世界が狙う南アフリカのレアメタル </a:t>
            </a:r>
            <a:r>
              <a:rPr lang="en-US" altLang="ja-JP" smtClean="0">
                <a:latin typeface="Arial" pitchFamily="34" charset="0"/>
              </a:rPr>
              <a:t/>
            </a:r>
            <a:br>
              <a:rPr lang="en-US" altLang="ja-JP" smtClean="0">
                <a:latin typeface="Arial" pitchFamily="34" charset="0"/>
              </a:rPr>
            </a:br>
            <a:r>
              <a:rPr lang="en-US" altLang="ja-JP" smtClean="0">
                <a:latin typeface="Arial" pitchFamily="34" charset="0"/>
              </a:rPr>
              <a:t>(</a:t>
            </a:r>
            <a:r>
              <a:rPr lang="ja-JP" altLang="ja-JP" smtClean="0">
                <a:latin typeface="Arial" pitchFamily="34" charset="0"/>
              </a:rPr>
              <a:t>収録</a:t>
            </a:r>
            <a:r>
              <a:rPr lang="en-US" altLang="ja-JP" smtClean="0">
                <a:latin typeface="Arial" pitchFamily="34" charset="0"/>
              </a:rPr>
              <a:t>12</a:t>
            </a:r>
            <a:r>
              <a:rPr lang="ja-JP" altLang="ja-JP" smtClean="0">
                <a:latin typeface="Arial" pitchFamily="34" charset="0"/>
              </a:rPr>
              <a:t>月</a:t>
            </a:r>
            <a:r>
              <a:rPr lang="en-US" altLang="ja-JP" smtClean="0">
                <a:latin typeface="Arial" pitchFamily="34" charset="0"/>
              </a:rPr>
              <a:t>17</a:t>
            </a:r>
            <a:r>
              <a:rPr lang="ja-JP" altLang="ja-JP" smtClean="0">
                <a:latin typeface="Arial" pitchFamily="34" charset="0"/>
              </a:rPr>
              <a:t>日</a:t>
            </a:r>
            <a:r>
              <a:rPr lang="en-US" altLang="ja-JP" smtClean="0">
                <a:latin typeface="Arial" pitchFamily="34" charset="0"/>
              </a:rPr>
              <a:t>(</a:t>
            </a:r>
            <a:r>
              <a:rPr lang="ja-JP" altLang="ja-JP" smtClean="0">
                <a:latin typeface="Arial" pitchFamily="34" charset="0"/>
              </a:rPr>
              <a:t>水</a:t>
            </a:r>
            <a:r>
              <a:rPr lang="en-US" altLang="ja-JP" smtClean="0">
                <a:latin typeface="Arial" pitchFamily="34" charset="0"/>
              </a:rPr>
              <a:t>)20:30</a:t>
            </a:r>
            <a:r>
              <a:rPr lang="ja-JP" altLang="ja-JP" smtClean="0">
                <a:latin typeface="Arial" pitchFamily="34" charset="0"/>
              </a:rPr>
              <a:t>～</a:t>
            </a:r>
            <a:r>
              <a:rPr lang="en-US" altLang="ja-JP" smtClean="0">
                <a:latin typeface="Arial" pitchFamily="34" charset="0"/>
              </a:rPr>
              <a:t>) </a:t>
            </a:r>
            <a:br>
              <a:rPr lang="en-US" altLang="ja-JP" smtClean="0">
                <a:latin typeface="Arial" pitchFamily="34" charset="0"/>
              </a:rPr>
            </a:br>
            <a:r>
              <a:rPr lang="en-US" altLang="ja-JP" smtClean="0">
                <a:latin typeface="Arial" pitchFamily="34" charset="0"/>
              </a:rPr>
              <a:t>(</a:t>
            </a:r>
            <a:r>
              <a:rPr lang="ja-JP" altLang="ja-JP" smtClean="0">
                <a:latin typeface="Arial" pitchFamily="34" charset="0"/>
              </a:rPr>
              <a:t>再放送</a:t>
            </a:r>
            <a:r>
              <a:rPr lang="en-US" altLang="ja-JP" smtClean="0">
                <a:latin typeface="Arial" pitchFamily="34" charset="0"/>
              </a:rPr>
              <a:t>(NHK</a:t>
            </a:r>
            <a:r>
              <a:rPr lang="ja-JP" altLang="ja-JP" smtClean="0">
                <a:latin typeface="Arial" pitchFamily="34" charset="0"/>
              </a:rPr>
              <a:t>総合テレビ</a:t>
            </a:r>
            <a:r>
              <a:rPr lang="en-US" altLang="ja-JP" smtClean="0">
                <a:latin typeface="Arial" pitchFamily="34" charset="0"/>
              </a:rPr>
              <a:t>) </a:t>
            </a:r>
            <a:r>
              <a:rPr lang="ja-JP" altLang="ja-JP" smtClean="0">
                <a:latin typeface="Arial" pitchFamily="34" charset="0"/>
              </a:rPr>
              <a:t>翌日</a:t>
            </a:r>
            <a:r>
              <a:rPr lang="en-US" altLang="ja-JP" smtClean="0">
                <a:latin typeface="Arial" pitchFamily="34" charset="0"/>
              </a:rPr>
              <a:t>4:20</a:t>
            </a:r>
            <a:r>
              <a:rPr lang="ja-JP" altLang="ja-JP" smtClean="0">
                <a:latin typeface="Arial" pitchFamily="34" charset="0"/>
              </a:rPr>
              <a:t>～</a:t>
            </a:r>
            <a:r>
              <a:rPr lang="en-US" altLang="ja-JP" smtClean="0">
                <a:latin typeface="Arial" pitchFamily="34" charset="0"/>
              </a:rPr>
              <a:t>4:30</a:t>
            </a:r>
            <a:r>
              <a:rPr lang="ja-JP" altLang="ja-JP" smtClean="0">
                <a:latin typeface="Arial" pitchFamily="34" charset="0"/>
              </a:rPr>
              <a:t>）</a:t>
            </a:r>
          </a:p>
          <a:p>
            <a:endParaRPr lang="en-US" altLang="ja-JP" u="sng" smtClean="0">
              <a:latin typeface="Arial" pitchFamily="34" charset="0"/>
            </a:endParaRPr>
          </a:p>
          <a:p>
            <a:endParaRPr lang="en-US" altLang="ja-JP" u="sng" smtClean="0">
              <a:latin typeface="Arial" pitchFamily="34" charset="0"/>
            </a:endParaRPr>
          </a:p>
          <a:p>
            <a:endParaRPr lang="en-US" altLang="ja-JP" u="sng" smtClean="0">
              <a:latin typeface="Arial" pitchFamily="34" charset="0"/>
            </a:endParaRPr>
          </a:p>
          <a:p>
            <a:r>
              <a:rPr lang="ja-JP" altLang="en-US" u="sng" smtClean="0">
                <a:latin typeface="Arial" pitchFamily="34" charset="0"/>
              </a:rPr>
              <a:t>番組名「視点・論点」</a:t>
            </a:r>
            <a:endParaRPr lang="ja-JP" altLang="en-US" smtClean="0">
              <a:latin typeface="Arial" pitchFamily="34" charset="0"/>
            </a:endParaRPr>
          </a:p>
          <a:p>
            <a:r>
              <a:rPr lang="ja-JP" altLang="en-US" smtClean="0">
                <a:latin typeface="Arial" pitchFamily="34" charset="0"/>
              </a:rPr>
              <a:t>５月２３日（水）　放送（教育テレビ）　午後　１０時５０分～１１時００分</a:t>
            </a:r>
          </a:p>
          <a:p>
            <a:r>
              <a:rPr lang="ja-JP" altLang="en-US" smtClean="0">
                <a:latin typeface="Arial" pitchFamily="34" charset="0"/>
              </a:rPr>
              <a:t>再放送（総合テレビ）　翌日午前４時２０分～</a:t>
            </a:r>
          </a:p>
          <a:p>
            <a:r>
              <a:rPr lang="ja-JP" altLang="en-US" smtClean="0">
                <a:latin typeface="Arial" pitchFamily="34" charset="0"/>
              </a:rPr>
              <a:t>（収録５月２３日（水）午後１２時半から３時）</a:t>
            </a:r>
          </a:p>
          <a:p>
            <a:r>
              <a:rPr lang="ja-JP" altLang="en-US" smtClean="0">
                <a:latin typeface="Arial" pitchFamily="34" charset="0"/>
              </a:rPr>
              <a:t>★この番組は、政治・経済・国際・社会・文化など様々な分野で活躍している有識者に、日々のニュースや最新情報・話題の中からテーマを選び問題点の指摘・分析や見聞した事などを独自の視点から、一人で話す「語り」が中心のオピニオン番組。</a:t>
            </a:r>
          </a:p>
        </p:txBody>
      </p:sp>
    </p:spTree>
    <p:extLst>
      <p:ext uri="{BB962C8B-B14F-4D97-AF65-F5344CB8AC3E}">
        <p14:creationId xmlns:p14="http://schemas.microsoft.com/office/powerpoint/2010/main" val="1801047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800" b="1">
                <a:solidFill>
                  <a:schemeClr val="tx1"/>
                </a:solidFill>
                <a:latin typeface="Arial" pitchFamily="34" charset="0"/>
                <a:ea typeface="ＭＳ Ｐゴシック" pitchFamily="50" charset="-128"/>
              </a:defRPr>
            </a:lvl1pPr>
            <a:lvl2pPr marL="796943" indent="-306516" eaLnBrk="0" hangingPunct="0">
              <a:defRPr kumimoji="1" sz="3800" b="1">
                <a:solidFill>
                  <a:schemeClr val="tx1"/>
                </a:solidFill>
                <a:latin typeface="Arial" pitchFamily="34" charset="0"/>
                <a:ea typeface="ＭＳ Ｐゴシック" pitchFamily="50" charset="-128"/>
              </a:defRPr>
            </a:lvl2pPr>
            <a:lvl3pPr marL="1226066" indent="-245213" eaLnBrk="0" hangingPunct="0">
              <a:defRPr kumimoji="1" sz="3800" b="1">
                <a:solidFill>
                  <a:schemeClr val="tx1"/>
                </a:solidFill>
                <a:latin typeface="Arial" pitchFamily="34" charset="0"/>
                <a:ea typeface="ＭＳ Ｐゴシック" pitchFamily="50" charset="-128"/>
              </a:defRPr>
            </a:lvl3pPr>
            <a:lvl4pPr marL="1716493" indent="-245213" eaLnBrk="0" hangingPunct="0">
              <a:defRPr kumimoji="1" sz="3800" b="1">
                <a:solidFill>
                  <a:schemeClr val="tx1"/>
                </a:solidFill>
                <a:latin typeface="Arial" pitchFamily="34" charset="0"/>
                <a:ea typeface="ＭＳ Ｐゴシック" pitchFamily="50" charset="-128"/>
              </a:defRPr>
            </a:lvl4pPr>
            <a:lvl5pPr marL="2206919" indent="-245213" eaLnBrk="0" hangingPunct="0">
              <a:defRPr kumimoji="1" sz="3800" b="1">
                <a:solidFill>
                  <a:schemeClr val="tx1"/>
                </a:solidFill>
                <a:latin typeface="Arial" pitchFamily="34" charset="0"/>
                <a:ea typeface="ＭＳ Ｐゴシック" pitchFamily="50" charset="-128"/>
              </a:defRPr>
            </a:lvl5pPr>
            <a:lvl6pPr marL="269734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6pPr>
            <a:lvl7pPr marL="3187773"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7pPr>
            <a:lvl8pPr marL="3678199"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8pPr>
            <a:lvl9pPr marL="416862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9pPr>
          </a:lstStyle>
          <a:p>
            <a:pPr marL="0" marR="0" lvl="0" indent="0" algn="l" defTabSz="954476"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東京大学　生産技術研究所　岡部　徹　（配付資料）</a:t>
            </a:r>
          </a:p>
        </p:txBody>
      </p:sp>
      <p:sp>
        <p:nvSpPr>
          <p:cNvPr id="123085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800" b="1">
                <a:solidFill>
                  <a:schemeClr val="tx1"/>
                </a:solidFill>
                <a:latin typeface="Arial" pitchFamily="34" charset="0"/>
                <a:ea typeface="ＭＳ Ｐゴシック" pitchFamily="50" charset="-128"/>
              </a:defRPr>
            </a:lvl1pPr>
            <a:lvl2pPr marL="796943" indent="-306516" eaLnBrk="0" hangingPunct="0">
              <a:defRPr kumimoji="1" sz="3800" b="1">
                <a:solidFill>
                  <a:schemeClr val="tx1"/>
                </a:solidFill>
                <a:latin typeface="Arial" pitchFamily="34" charset="0"/>
                <a:ea typeface="ＭＳ Ｐゴシック" pitchFamily="50" charset="-128"/>
              </a:defRPr>
            </a:lvl2pPr>
            <a:lvl3pPr marL="1226066" indent="-245213" eaLnBrk="0" hangingPunct="0">
              <a:defRPr kumimoji="1" sz="3800" b="1">
                <a:solidFill>
                  <a:schemeClr val="tx1"/>
                </a:solidFill>
                <a:latin typeface="Arial" pitchFamily="34" charset="0"/>
                <a:ea typeface="ＭＳ Ｐゴシック" pitchFamily="50" charset="-128"/>
              </a:defRPr>
            </a:lvl3pPr>
            <a:lvl4pPr marL="1716493" indent="-245213" eaLnBrk="0" hangingPunct="0">
              <a:defRPr kumimoji="1" sz="3800" b="1">
                <a:solidFill>
                  <a:schemeClr val="tx1"/>
                </a:solidFill>
                <a:latin typeface="Arial" pitchFamily="34" charset="0"/>
                <a:ea typeface="ＭＳ Ｐゴシック" pitchFamily="50" charset="-128"/>
              </a:defRPr>
            </a:lvl4pPr>
            <a:lvl5pPr marL="2206919" indent="-245213" eaLnBrk="0" hangingPunct="0">
              <a:defRPr kumimoji="1" sz="3800" b="1">
                <a:solidFill>
                  <a:schemeClr val="tx1"/>
                </a:solidFill>
                <a:latin typeface="Arial" pitchFamily="34" charset="0"/>
                <a:ea typeface="ＭＳ Ｐゴシック" pitchFamily="50" charset="-128"/>
              </a:defRPr>
            </a:lvl5pPr>
            <a:lvl6pPr marL="269734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6pPr>
            <a:lvl7pPr marL="3187773"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7pPr>
            <a:lvl8pPr marL="3678199"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8pPr>
            <a:lvl9pPr marL="4168626" indent="-245213" algn="ctr" eaLnBrk="0" fontAlgn="base" hangingPunct="0">
              <a:spcBef>
                <a:spcPct val="0"/>
              </a:spcBef>
              <a:spcAft>
                <a:spcPct val="0"/>
              </a:spcAft>
              <a:defRPr kumimoji="1" sz="3800" b="1">
                <a:solidFill>
                  <a:schemeClr val="tx1"/>
                </a:solidFill>
                <a:latin typeface="Arial" pitchFamily="34" charset="0"/>
                <a:ea typeface="ＭＳ Ｐゴシック" pitchFamily="50" charset="-128"/>
              </a:defRPr>
            </a:lvl9pPr>
          </a:lstStyle>
          <a:p>
            <a:pPr marL="0" marR="0" lvl="0" indent="0" algn="r" defTabSz="954476" rtl="0" eaLnBrk="1" fontAlgn="base" latinLnBrk="0" hangingPunct="1">
              <a:lnSpc>
                <a:spcPct val="100000"/>
              </a:lnSpc>
              <a:spcBef>
                <a:spcPct val="0"/>
              </a:spcBef>
              <a:spcAft>
                <a:spcPct val="0"/>
              </a:spcAft>
              <a:buClrTx/>
              <a:buSzTx/>
              <a:buFontTx/>
              <a:buNone/>
              <a:tabLst/>
              <a:defRPr/>
            </a:pPr>
            <a:fld id="{994BC6E0-2EFA-4B6B-8182-7E7B1F397F1D}"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54476" rtl="0" eaLnBrk="1" fontAlgn="base" latinLnBrk="0" hangingPunct="1">
                <a:lnSpc>
                  <a:spcPct val="100000"/>
                </a:lnSpc>
                <a:spcBef>
                  <a:spcPct val="0"/>
                </a:spcBef>
                <a:spcAft>
                  <a:spcPct val="0"/>
                </a:spcAft>
                <a:buClrTx/>
                <a:buSzTx/>
                <a:buFontTx/>
                <a:buNone/>
                <a:tabLst/>
                <a:defRPr/>
              </a:pPr>
              <a:t>51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0852" name="Rectangle 7"/>
          <p:cNvSpPr txBox="1">
            <a:spLocks noGrp="1" noChangeArrowheads="1"/>
          </p:cNvSpPr>
          <p:nvPr/>
        </p:nvSpPr>
        <p:spPr bwMode="auto">
          <a:xfrm>
            <a:off x="6055417" y="6952557"/>
            <a:ext cx="4631617" cy="36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9" tIns="49464" rIns="98929" bIns="49464"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E8D7C4DB-BF7A-4039-9C36-04F35CE56A92}"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0853" name="Rectangle 7"/>
          <p:cNvSpPr txBox="1">
            <a:spLocks noGrp="1" noChangeArrowheads="1"/>
          </p:cNvSpPr>
          <p:nvPr/>
        </p:nvSpPr>
        <p:spPr bwMode="auto">
          <a:xfrm>
            <a:off x="6055417" y="6952557"/>
            <a:ext cx="4631617" cy="36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929" tIns="49464" rIns="98929" bIns="49464"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4D852FBF-3782-4E23-B0F1-802425E7DE60}"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0854" name="Rectangle 2"/>
          <p:cNvSpPr>
            <a:spLocks noGrp="1" noRot="1" noChangeAspect="1" noChangeArrowheads="1" noTextEdit="1"/>
          </p:cNvSpPr>
          <p:nvPr>
            <p:ph type="sldImg"/>
          </p:nvPr>
        </p:nvSpPr>
        <p:spPr>
          <a:xfrm>
            <a:off x="3522663" y="549275"/>
            <a:ext cx="3657600" cy="2743200"/>
          </a:xfrm>
          <a:ln/>
        </p:spPr>
      </p:sp>
      <p:sp>
        <p:nvSpPr>
          <p:cNvPr id="1230855" name="Rectangle 3"/>
          <p:cNvSpPr>
            <a:spLocks noGrp="1" noChangeArrowheads="1"/>
          </p:cNvSpPr>
          <p:nvPr>
            <p:ph type="body" idx="1"/>
          </p:nvPr>
        </p:nvSpPr>
        <p:spPr>
          <a:xfrm>
            <a:off x="1068704" y="3477132"/>
            <a:ext cx="8551334" cy="32927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smtClean="0">
                <a:latin typeface="Arial" pitchFamily="34" charset="0"/>
              </a:rPr>
              <a:t>平成</a:t>
            </a:r>
            <a:r>
              <a:rPr lang="en-US" altLang="ja-JP" smtClean="0">
                <a:latin typeface="Arial" pitchFamily="34" charset="0"/>
              </a:rPr>
              <a:t>22</a:t>
            </a:r>
            <a:r>
              <a:rPr lang="ja-JP" altLang="ja-JP" smtClean="0">
                <a:latin typeface="Arial" pitchFamily="34" charset="0"/>
              </a:rPr>
              <a:t>年</a:t>
            </a:r>
            <a:r>
              <a:rPr lang="en-US" altLang="ja-JP" smtClean="0">
                <a:latin typeface="Arial" pitchFamily="34" charset="0"/>
              </a:rPr>
              <a:t>(2010)</a:t>
            </a:r>
            <a:r>
              <a:rPr lang="ja-JP" altLang="ja-JP" smtClean="0">
                <a:latin typeface="Arial" pitchFamily="34" charset="0"/>
              </a:rPr>
              <a:t>　</a:t>
            </a:r>
            <a:r>
              <a:rPr lang="en-US" altLang="ja-JP" smtClean="0">
                <a:latin typeface="Arial" pitchFamily="34" charset="0"/>
              </a:rPr>
              <a:t>12</a:t>
            </a:r>
            <a:r>
              <a:rPr lang="ja-JP" altLang="ja-JP" smtClean="0">
                <a:latin typeface="Arial" pitchFamily="34" charset="0"/>
              </a:rPr>
              <a:t>月</a:t>
            </a:r>
            <a:r>
              <a:rPr lang="en-US" altLang="ja-JP" smtClean="0">
                <a:latin typeface="Arial" pitchFamily="34" charset="0"/>
              </a:rPr>
              <a:t>24</a:t>
            </a:r>
            <a:r>
              <a:rPr lang="ja-JP" altLang="ja-JP" smtClean="0">
                <a:latin typeface="Arial" pitchFamily="34" charset="0"/>
              </a:rPr>
              <a:t>日</a:t>
            </a:r>
            <a:r>
              <a:rPr lang="en-US" altLang="ja-JP" smtClean="0">
                <a:latin typeface="Arial" pitchFamily="34" charset="0"/>
              </a:rPr>
              <a:t>(</a:t>
            </a:r>
            <a:r>
              <a:rPr lang="ja-JP" altLang="ja-JP" smtClean="0">
                <a:latin typeface="Arial" pitchFamily="34" charset="0"/>
              </a:rPr>
              <a:t>火</a:t>
            </a:r>
            <a:r>
              <a:rPr lang="en-US" altLang="ja-JP" smtClean="0">
                <a:latin typeface="Arial" pitchFamily="34" charset="0"/>
              </a:rPr>
              <a:t>) 22:50</a:t>
            </a:r>
            <a:r>
              <a:rPr lang="ja-JP" altLang="ja-JP" smtClean="0">
                <a:latin typeface="Arial" pitchFamily="34" charset="0"/>
              </a:rPr>
              <a:t>～</a:t>
            </a:r>
            <a:r>
              <a:rPr lang="en-US" altLang="ja-JP" smtClean="0">
                <a:latin typeface="Arial" pitchFamily="34" charset="0"/>
              </a:rPr>
              <a:t>23:00</a:t>
            </a:r>
            <a:r>
              <a:rPr lang="ja-JP" altLang="ja-JP" smtClean="0">
                <a:latin typeface="Arial" pitchFamily="34" charset="0"/>
              </a:rPr>
              <a:t>放送 </a:t>
            </a:r>
            <a:r>
              <a:rPr lang="en-US" altLang="ja-JP" smtClean="0">
                <a:latin typeface="Arial" pitchFamily="34" charset="0"/>
              </a:rPr>
              <a:t/>
            </a:r>
            <a:br>
              <a:rPr lang="en-US" altLang="ja-JP" smtClean="0">
                <a:latin typeface="Arial" pitchFamily="34" charset="0"/>
              </a:rPr>
            </a:br>
            <a:r>
              <a:rPr lang="en-US" altLang="ja-JP" smtClean="0">
                <a:latin typeface="Arial" pitchFamily="34" charset="0"/>
              </a:rPr>
              <a:t>NHK</a:t>
            </a:r>
            <a:r>
              <a:rPr lang="ja-JP" altLang="ja-JP" smtClean="0">
                <a:latin typeface="Arial" pitchFamily="34" charset="0"/>
              </a:rPr>
              <a:t>教育テレビ </a:t>
            </a:r>
            <a:r>
              <a:rPr lang="ja-JP" altLang="ja-JP" b="1" smtClean="0">
                <a:latin typeface="Arial" pitchFamily="34" charset="0"/>
              </a:rPr>
              <a:t>視点・論点 </a:t>
            </a:r>
            <a:r>
              <a:rPr lang="en-US" altLang="ja-JP" b="1" smtClean="0">
                <a:latin typeface="Arial" pitchFamily="34" charset="0"/>
              </a:rPr>
              <a:t/>
            </a:r>
            <a:br>
              <a:rPr lang="en-US" altLang="ja-JP" b="1" smtClean="0">
                <a:latin typeface="Arial" pitchFamily="34" charset="0"/>
              </a:rPr>
            </a:br>
            <a:r>
              <a:rPr lang="ja-JP" altLang="ja-JP" smtClean="0">
                <a:latin typeface="Arial" pitchFamily="34" charset="0"/>
              </a:rPr>
              <a:t>レアアースの現状と問題</a:t>
            </a:r>
            <a:r>
              <a:rPr lang="en-US" altLang="ja-JP" smtClean="0">
                <a:latin typeface="Arial" pitchFamily="34" charset="0"/>
              </a:rPr>
              <a:t/>
            </a:r>
            <a:br>
              <a:rPr lang="en-US" altLang="ja-JP" smtClean="0">
                <a:latin typeface="Arial" pitchFamily="34" charset="0"/>
              </a:rPr>
            </a:br>
            <a:r>
              <a:rPr lang="en-US" altLang="ja-JP" smtClean="0">
                <a:latin typeface="Arial" pitchFamily="34" charset="0"/>
              </a:rPr>
              <a:t>(</a:t>
            </a:r>
            <a:r>
              <a:rPr lang="ja-JP" altLang="ja-JP" smtClean="0">
                <a:latin typeface="Arial" pitchFamily="34" charset="0"/>
              </a:rPr>
              <a:t>収録</a:t>
            </a:r>
            <a:r>
              <a:rPr lang="en-US" altLang="ja-JP" smtClean="0">
                <a:latin typeface="Arial" pitchFamily="34" charset="0"/>
              </a:rPr>
              <a:t>12</a:t>
            </a:r>
            <a:r>
              <a:rPr lang="ja-JP" altLang="ja-JP" smtClean="0">
                <a:latin typeface="Arial" pitchFamily="34" charset="0"/>
              </a:rPr>
              <a:t>月</a:t>
            </a:r>
            <a:r>
              <a:rPr lang="en-US" altLang="ja-JP" smtClean="0">
                <a:latin typeface="Arial" pitchFamily="34" charset="0"/>
              </a:rPr>
              <a:t>16</a:t>
            </a:r>
            <a:r>
              <a:rPr lang="ja-JP" altLang="ja-JP" smtClean="0">
                <a:latin typeface="Arial" pitchFamily="34" charset="0"/>
              </a:rPr>
              <a:t>日</a:t>
            </a:r>
            <a:r>
              <a:rPr lang="en-US" altLang="ja-JP" smtClean="0">
                <a:latin typeface="Arial" pitchFamily="34" charset="0"/>
              </a:rPr>
              <a:t>(</a:t>
            </a:r>
            <a:r>
              <a:rPr lang="ja-JP" altLang="ja-JP" smtClean="0">
                <a:latin typeface="Arial" pitchFamily="34" charset="0"/>
              </a:rPr>
              <a:t>木</a:t>
            </a:r>
            <a:r>
              <a:rPr lang="en-US" altLang="ja-JP" smtClean="0">
                <a:latin typeface="Arial" pitchFamily="34" charset="0"/>
              </a:rPr>
              <a:t>)12:00</a:t>
            </a:r>
            <a:r>
              <a:rPr lang="ja-JP" altLang="ja-JP" smtClean="0">
                <a:latin typeface="Arial" pitchFamily="34" charset="0"/>
              </a:rPr>
              <a:t>～</a:t>
            </a:r>
            <a:r>
              <a:rPr lang="en-US" altLang="ja-JP" smtClean="0">
                <a:latin typeface="Arial" pitchFamily="34" charset="0"/>
              </a:rPr>
              <a:t>) </a:t>
            </a:r>
            <a:br>
              <a:rPr lang="en-US" altLang="ja-JP" smtClean="0">
                <a:latin typeface="Arial" pitchFamily="34" charset="0"/>
              </a:rPr>
            </a:br>
            <a:r>
              <a:rPr lang="en-US" altLang="ja-JP" smtClean="0">
                <a:latin typeface="Arial" pitchFamily="34" charset="0"/>
              </a:rPr>
              <a:t>(</a:t>
            </a:r>
            <a:r>
              <a:rPr lang="ja-JP" altLang="ja-JP" smtClean="0">
                <a:latin typeface="Arial" pitchFamily="34" charset="0"/>
              </a:rPr>
              <a:t>再放送</a:t>
            </a:r>
            <a:r>
              <a:rPr lang="en-US" altLang="ja-JP" smtClean="0">
                <a:latin typeface="Arial" pitchFamily="34" charset="0"/>
              </a:rPr>
              <a:t>(NHK</a:t>
            </a:r>
            <a:r>
              <a:rPr lang="ja-JP" altLang="ja-JP" smtClean="0">
                <a:latin typeface="Arial" pitchFamily="34" charset="0"/>
              </a:rPr>
              <a:t>総合テレビ</a:t>
            </a:r>
            <a:r>
              <a:rPr lang="en-US" altLang="ja-JP" smtClean="0">
                <a:latin typeface="Arial" pitchFamily="34" charset="0"/>
              </a:rPr>
              <a:t>) </a:t>
            </a:r>
            <a:r>
              <a:rPr lang="ja-JP" altLang="ja-JP" smtClean="0">
                <a:latin typeface="Arial" pitchFamily="34" charset="0"/>
              </a:rPr>
              <a:t>翌日</a:t>
            </a:r>
            <a:r>
              <a:rPr lang="en-US" altLang="ja-JP" smtClean="0">
                <a:latin typeface="Arial" pitchFamily="34" charset="0"/>
              </a:rPr>
              <a:t>4:20</a:t>
            </a:r>
            <a:r>
              <a:rPr lang="ja-JP" altLang="ja-JP" smtClean="0">
                <a:latin typeface="Arial" pitchFamily="34" charset="0"/>
              </a:rPr>
              <a:t>～</a:t>
            </a:r>
            <a:r>
              <a:rPr lang="en-US" altLang="ja-JP" smtClean="0">
                <a:latin typeface="Arial" pitchFamily="34" charset="0"/>
              </a:rPr>
              <a:t>4:30</a:t>
            </a:r>
            <a:r>
              <a:rPr lang="ja-JP" altLang="ja-JP" smtClean="0">
                <a:latin typeface="Arial" pitchFamily="34" charset="0"/>
              </a:rPr>
              <a:t>）</a:t>
            </a:r>
          </a:p>
          <a:p>
            <a:endParaRPr lang="ja-JP" altLang="en-US" smtClean="0">
              <a:latin typeface="Arial" pitchFamily="34" charset="0"/>
            </a:endParaRPr>
          </a:p>
        </p:txBody>
      </p:sp>
    </p:spTree>
    <p:extLst>
      <p:ext uri="{BB962C8B-B14F-4D97-AF65-F5344CB8AC3E}">
        <p14:creationId xmlns:p14="http://schemas.microsoft.com/office/powerpoint/2010/main" val="2223242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6"/>
          <p:cNvSpPr txBox="1">
            <a:spLocks noGrp="1" noChangeArrowheads="1"/>
          </p:cNvSpPr>
          <p:nvPr/>
        </p:nvSpPr>
        <p:spPr bwMode="auto">
          <a:xfrm>
            <a:off x="0" y="6465888"/>
            <a:ext cx="43068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22338"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東京大学　生産技術研究所　岡部　徹　（配付資料）</a:t>
            </a:r>
          </a:p>
        </p:txBody>
      </p:sp>
      <p:sp>
        <p:nvSpPr>
          <p:cNvPr id="1231875"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0225A008-5CFF-4F67-8072-7EB25C89D4B6}"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1876"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CA24B716-4967-4277-B33E-EABA9E5C9E5B}"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1877" name="Rectangle 7"/>
          <p:cNvSpPr txBox="1">
            <a:spLocks noGrp="1" noChangeArrowheads="1"/>
          </p:cNvSpPr>
          <p:nvPr/>
        </p:nvSpPr>
        <p:spPr bwMode="auto">
          <a:xfrm>
            <a:off x="5632450" y="6465888"/>
            <a:ext cx="430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defTabSz="954088" eaLnBrk="0" hangingPunct="0">
              <a:defRPr kumimoji="1" sz="3600" b="1">
                <a:solidFill>
                  <a:schemeClr val="tx1"/>
                </a:solidFill>
                <a:latin typeface="Arial" pitchFamily="34" charset="0"/>
                <a:ea typeface="ＭＳ Ｐゴシック" pitchFamily="50" charset="-128"/>
              </a:defRPr>
            </a:lvl1pPr>
            <a:lvl2pPr marL="742950" indent="-285750" defTabSz="954088" eaLnBrk="0" hangingPunct="0">
              <a:defRPr kumimoji="1" sz="3600" b="1">
                <a:solidFill>
                  <a:schemeClr val="tx1"/>
                </a:solidFill>
                <a:latin typeface="Arial" pitchFamily="34" charset="0"/>
                <a:ea typeface="ＭＳ Ｐゴシック" pitchFamily="50" charset="-128"/>
              </a:defRPr>
            </a:lvl2pPr>
            <a:lvl3pPr marL="1143000" indent="-228600" defTabSz="954088" eaLnBrk="0" hangingPunct="0">
              <a:defRPr kumimoji="1" sz="3600" b="1">
                <a:solidFill>
                  <a:schemeClr val="tx1"/>
                </a:solidFill>
                <a:latin typeface="Arial" pitchFamily="34" charset="0"/>
                <a:ea typeface="ＭＳ Ｐゴシック" pitchFamily="50" charset="-128"/>
              </a:defRPr>
            </a:lvl3pPr>
            <a:lvl4pPr marL="1600200" indent="-228600" defTabSz="954088" eaLnBrk="0" hangingPunct="0">
              <a:defRPr kumimoji="1" sz="3600" b="1">
                <a:solidFill>
                  <a:schemeClr val="tx1"/>
                </a:solidFill>
                <a:latin typeface="Arial" pitchFamily="34" charset="0"/>
                <a:ea typeface="ＭＳ Ｐゴシック" pitchFamily="50" charset="-128"/>
              </a:defRPr>
            </a:lvl4pPr>
            <a:lvl5pPr marL="2057400" indent="-228600" defTabSz="954088" eaLnBrk="0" hangingPunct="0">
              <a:defRPr kumimoji="1" sz="3600" b="1">
                <a:solidFill>
                  <a:schemeClr val="tx1"/>
                </a:solidFill>
                <a:latin typeface="Arial" pitchFamily="34" charset="0"/>
                <a:ea typeface="ＭＳ Ｐゴシック" pitchFamily="50" charset="-128"/>
              </a:defRPr>
            </a:lvl5pPr>
            <a:lvl6pPr marL="25146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AAD48C0C-9D4D-45FD-A226-01F6A7E10EE7}"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1878" name="Rectangle 7"/>
          <p:cNvSpPr txBox="1">
            <a:spLocks noGrp="1" noChangeArrowheads="1"/>
          </p:cNvSpPr>
          <p:nvPr/>
        </p:nvSpPr>
        <p:spPr bwMode="auto">
          <a:xfrm>
            <a:off x="5632450" y="6465888"/>
            <a:ext cx="430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defTabSz="954088" eaLnBrk="0" hangingPunct="0">
              <a:defRPr kumimoji="1" sz="3600" b="1">
                <a:solidFill>
                  <a:schemeClr val="tx1"/>
                </a:solidFill>
                <a:latin typeface="Arial" pitchFamily="34" charset="0"/>
                <a:ea typeface="ＭＳ Ｐゴシック" pitchFamily="50" charset="-128"/>
              </a:defRPr>
            </a:lvl1pPr>
            <a:lvl2pPr marL="742950" indent="-285750" defTabSz="954088" eaLnBrk="0" hangingPunct="0">
              <a:defRPr kumimoji="1" sz="3600" b="1">
                <a:solidFill>
                  <a:schemeClr val="tx1"/>
                </a:solidFill>
                <a:latin typeface="Arial" pitchFamily="34" charset="0"/>
                <a:ea typeface="ＭＳ Ｐゴシック" pitchFamily="50" charset="-128"/>
              </a:defRPr>
            </a:lvl2pPr>
            <a:lvl3pPr marL="1143000" indent="-228600" defTabSz="954088" eaLnBrk="0" hangingPunct="0">
              <a:defRPr kumimoji="1" sz="3600" b="1">
                <a:solidFill>
                  <a:schemeClr val="tx1"/>
                </a:solidFill>
                <a:latin typeface="Arial" pitchFamily="34" charset="0"/>
                <a:ea typeface="ＭＳ Ｐゴシック" pitchFamily="50" charset="-128"/>
              </a:defRPr>
            </a:lvl3pPr>
            <a:lvl4pPr marL="1600200" indent="-228600" defTabSz="954088" eaLnBrk="0" hangingPunct="0">
              <a:defRPr kumimoji="1" sz="3600" b="1">
                <a:solidFill>
                  <a:schemeClr val="tx1"/>
                </a:solidFill>
                <a:latin typeface="Arial" pitchFamily="34" charset="0"/>
                <a:ea typeface="ＭＳ Ｐゴシック" pitchFamily="50" charset="-128"/>
              </a:defRPr>
            </a:lvl4pPr>
            <a:lvl5pPr marL="2057400" indent="-228600" defTabSz="954088" eaLnBrk="0" hangingPunct="0">
              <a:defRPr kumimoji="1" sz="3600" b="1">
                <a:solidFill>
                  <a:schemeClr val="tx1"/>
                </a:solidFill>
                <a:latin typeface="Arial" pitchFamily="34" charset="0"/>
                <a:ea typeface="ＭＳ Ｐゴシック" pitchFamily="50" charset="-128"/>
              </a:defRPr>
            </a:lvl5pPr>
            <a:lvl6pPr marL="25146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110FBB1B-54CC-41AC-847C-8B3CE641C801}"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1879" name="Rectangle 7"/>
          <p:cNvSpPr txBox="1">
            <a:spLocks noGrp="1" noChangeArrowheads="1"/>
          </p:cNvSpPr>
          <p:nvPr/>
        </p:nvSpPr>
        <p:spPr bwMode="auto">
          <a:xfrm>
            <a:off x="5632450" y="6465888"/>
            <a:ext cx="43053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nchor="b"/>
          <a:lstStyle>
            <a:lvl1pPr defTabSz="954088" eaLnBrk="0" hangingPunct="0">
              <a:defRPr kumimoji="1" sz="3600" b="1">
                <a:solidFill>
                  <a:schemeClr val="tx1"/>
                </a:solidFill>
                <a:latin typeface="Arial" pitchFamily="34" charset="0"/>
                <a:ea typeface="ＭＳ Ｐゴシック" pitchFamily="50" charset="-128"/>
              </a:defRPr>
            </a:lvl1pPr>
            <a:lvl2pPr marL="742950" indent="-285750" defTabSz="954088" eaLnBrk="0" hangingPunct="0">
              <a:defRPr kumimoji="1" sz="3600" b="1">
                <a:solidFill>
                  <a:schemeClr val="tx1"/>
                </a:solidFill>
                <a:latin typeface="Arial" pitchFamily="34" charset="0"/>
                <a:ea typeface="ＭＳ Ｐゴシック" pitchFamily="50" charset="-128"/>
              </a:defRPr>
            </a:lvl2pPr>
            <a:lvl3pPr marL="1143000" indent="-228600" defTabSz="954088" eaLnBrk="0" hangingPunct="0">
              <a:defRPr kumimoji="1" sz="3600" b="1">
                <a:solidFill>
                  <a:schemeClr val="tx1"/>
                </a:solidFill>
                <a:latin typeface="Arial" pitchFamily="34" charset="0"/>
                <a:ea typeface="ＭＳ Ｐゴシック" pitchFamily="50" charset="-128"/>
              </a:defRPr>
            </a:lvl3pPr>
            <a:lvl4pPr marL="1600200" indent="-228600" defTabSz="954088" eaLnBrk="0" hangingPunct="0">
              <a:defRPr kumimoji="1" sz="3600" b="1">
                <a:solidFill>
                  <a:schemeClr val="tx1"/>
                </a:solidFill>
                <a:latin typeface="Arial" pitchFamily="34" charset="0"/>
                <a:ea typeface="ＭＳ Ｐゴシック" pitchFamily="50" charset="-128"/>
              </a:defRPr>
            </a:lvl4pPr>
            <a:lvl5pPr marL="2057400" indent="-228600" defTabSz="954088" eaLnBrk="0" hangingPunct="0">
              <a:defRPr kumimoji="1" sz="3600" b="1">
                <a:solidFill>
                  <a:schemeClr val="tx1"/>
                </a:solidFill>
                <a:latin typeface="Arial" pitchFamily="34" charset="0"/>
                <a:ea typeface="ＭＳ Ｐゴシック" pitchFamily="50" charset="-128"/>
              </a:defRPr>
            </a:lvl5pPr>
            <a:lvl6pPr marL="25146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408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54088" rtl="0" eaLnBrk="1" fontAlgn="base" latinLnBrk="0" hangingPunct="1">
              <a:lnSpc>
                <a:spcPct val="100000"/>
              </a:lnSpc>
              <a:spcBef>
                <a:spcPct val="0"/>
              </a:spcBef>
              <a:spcAft>
                <a:spcPct val="0"/>
              </a:spcAft>
              <a:buClrTx/>
              <a:buSzTx/>
              <a:buFontTx/>
              <a:buNone/>
              <a:tabLst/>
              <a:defRPr/>
            </a:pPr>
            <a:fld id="{8BBFB3C6-232F-4C9A-9B07-56991CCD75E4}"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54088" rtl="0" eaLnBrk="1" fontAlgn="base" latinLnBrk="0" hangingPunct="1">
                <a:lnSpc>
                  <a:spcPct val="100000"/>
                </a:lnSpc>
                <a:spcBef>
                  <a:spcPct val="0"/>
                </a:spcBef>
                <a:spcAft>
                  <a:spcPct val="0"/>
                </a:spcAft>
                <a:buClrTx/>
                <a:buSzTx/>
                <a:buFontTx/>
                <a:buNone/>
                <a:tabLst/>
                <a:defRPr/>
              </a:pPr>
              <a:t>53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1880" name="Rectangle 2"/>
          <p:cNvSpPr>
            <a:spLocks noGrp="1" noRot="1" noChangeAspect="1" noChangeArrowheads="1" noTextEdit="1"/>
          </p:cNvSpPr>
          <p:nvPr>
            <p:ph type="sldImg"/>
          </p:nvPr>
        </p:nvSpPr>
        <p:spPr>
          <a:xfrm>
            <a:off x="3278188" y="509588"/>
            <a:ext cx="3405187" cy="2554287"/>
          </a:xfrm>
          <a:ln/>
        </p:spPr>
      </p:sp>
      <p:sp>
        <p:nvSpPr>
          <p:cNvPr id="1231881" name="Rectangle 3"/>
          <p:cNvSpPr>
            <a:spLocks noGrp="1" noChangeArrowheads="1"/>
          </p:cNvSpPr>
          <p:nvPr>
            <p:ph type="body" idx="1"/>
          </p:nvPr>
        </p:nvSpPr>
        <p:spPr>
          <a:xfrm>
            <a:off x="993775" y="3232150"/>
            <a:ext cx="7951788" cy="306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63" tIns="47732" rIns="95463" bIns="47732"/>
          <a:lstStyle/>
          <a:p>
            <a:endParaRPr lang="ja-JP" altLang="ja-JP" smtClean="0">
              <a:latin typeface="Arial" pitchFamily="34" charset="0"/>
            </a:endParaRPr>
          </a:p>
        </p:txBody>
      </p:sp>
    </p:spTree>
    <p:extLst>
      <p:ext uri="{BB962C8B-B14F-4D97-AF65-F5344CB8AC3E}">
        <p14:creationId xmlns:p14="http://schemas.microsoft.com/office/powerpoint/2010/main" val="163330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6</a:t>
            </a:fld>
            <a:endParaRPr kumimoji="1" lang="ja-JP" altLang="en-US"/>
          </a:p>
        </p:txBody>
      </p:sp>
    </p:spTree>
    <p:extLst>
      <p:ext uri="{BB962C8B-B14F-4D97-AF65-F5344CB8AC3E}">
        <p14:creationId xmlns:p14="http://schemas.microsoft.com/office/powerpoint/2010/main" val="3196651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6"/>
          <p:cNvSpPr>
            <a:spLocks noGrp="1" noChangeArrowheads="1"/>
          </p:cNvSpPr>
          <p:nvPr>
            <p:ph type="ftr" sz="quarter" idx="4"/>
          </p:nvPr>
        </p:nvSpPr>
        <p:spPr/>
        <p:txBody>
          <a:bodyPr/>
          <a:lstStyle/>
          <a:p>
            <a:pPr marL="0" marR="0" lvl="0" indent="0" algn="l" defTabSz="947684"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t>東京大学　生産技術研究所　岡部　徹　（配付資料）</a:t>
            </a:r>
          </a:p>
        </p:txBody>
      </p:sp>
      <p:sp>
        <p:nvSpPr>
          <p:cNvPr id="478211" name="Rectangle 7"/>
          <p:cNvSpPr>
            <a:spLocks noGrp="1" noChangeArrowheads="1"/>
          </p:cNvSpPr>
          <p:nvPr>
            <p:ph type="sldNum" sz="quarter" idx="5"/>
          </p:nvPr>
        </p:nvSpPr>
        <p:spPr/>
        <p:txBody>
          <a:bodyPr/>
          <a:lstStyle/>
          <a:p>
            <a:pPr marL="0" marR="0" lvl="0" indent="0" algn="r" defTabSz="947684" rtl="0" eaLnBrk="1" fontAlgn="base" latinLnBrk="0" hangingPunct="1">
              <a:lnSpc>
                <a:spcPct val="100000"/>
              </a:lnSpc>
              <a:spcBef>
                <a:spcPct val="0"/>
              </a:spcBef>
              <a:spcAft>
                <a:spcPct val="0"/>
              </a:spcAft>
              <a:buClrTx/>
              <a:buSzTx/>
              <a:buFontTx/>
              <a:buNone/>
              <a:tabLst/>
              <a:defRPr/>
            </a:pPr>
            <a:fld id="{B44972EE-5541-4EED-85E6-934FD2B5E324}" type="slidenum">
              <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47684" rtl="0" eaLnBrk="1" fontAlgn="base" latinLnBrk="0" hangingPunct="1">
                <a:lnSpc>
                  <a:spcPct val="100000"/>
                </a:lnSpc>
                <a:spcBef>
                  <a:spcPct val="0"/>
                </a:spcBef>
                <a:spcAft>
                  <a:spcPct val="0"/>
                </a:spcAft>
                <a:buClrTx/>
                <a:buSzTx/>
                <a:buFontTx/>
                <a:buNone/>
                <a:tabLst/>
                <a:defRPr/>
              </a:pPr>
              <a:t>55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06884"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1" fontAlgn="base" latinLnBrk="0" hangingPunct="1">
              <a:lnSpc>
                <a:spcPct val="100000"/>
              </a:lnSpc>
              <a:spcBef>
                <a:spcPct val="0"/>
              </a:spcBef>
              <a:spcAft>
                <a:spcPct val="0"/>
              </a:spcAft>
              <a:buClrTx/>
              <a:buSzTx/>
              <a:buFontTx/>
              <a:buNone/>
              <a:tabLst/>
              <a:defRPr/>
            </a:pPr>
            <a:fld id="{8EF8B8B0-5790-4739-9924-A06585AEE148}" type="slidenum">
              <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89368" rtl="0" eaLnBrk="1" fontAlgn="base" latinLnBrk="0" hangingPunct="1">
                <a:lnSpc>
                  <a:spcPct val="100000"/>
                </a:lnSpc>
                <a:spcBef>
                  <a:spcPct val="0"/>
                </a:spcBef>
                <a:spcAft>
                  <a:spcPct val="0"/>
                </a:spcAft>
                <a:buClrTx/>
                <a:buSzTx/>
                <a:buFontTx/>
                <a:buNone/>
                <a:tabLst/>
                <a:defRPr/>
              </a:pPr>
              <a:t>55</a:t>
            </a:fld>
            <a:endParaRPr kumimoji="1" lang="en-US" altLang="ja-JP" sz="1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0688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688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261997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東京大学　生産技術研究所　岡部　徹　（配付資料）</a:t>
            </a:r>
          </a:p>
        </p:txBody>
      </p:sp>
      <p:sp>
        <p:nvSpPr>
          <p:cNvPr id="113971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7F2A89-3D77-45CC-9305-FD0601454D30}"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139716"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16306A13-8795-4581-B1A2-EF1400C5B7F6}"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56</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139717"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1F4185D6-1764-4144-8BAB-CFB4FC2BBBBE}"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56</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139718" name="Rectangle 2"/>
          <p:cNvSpPr>
            <a:spLocks noGrp="1" noRot="1" noChangeAspect="1" noChangeArrowheads="1" noTextEdit="1"/>
          </p:cNvSpPr>
          <p:nvPr>
            <p:ph type="sldImg"/>
          </p:nvPr>
        </p:nvSpPr>
        <p:spPr>
          <a:ln/>
        </p:spPr>
      </p:sp>
      <p:sp>
        <p:nvSpPr>
          <p:cNvPr id="11397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smtClean="0">
              <a:latin typeface="Arial" pitchFamily="34" charset="0"/>
            </a:endParaRPr>
          </a:p>
        </p:txBody>
      </p:sp>
    </p:spTree>
    <p:extLst>
      <p:ext uri="{BB962C8B-B14F-4D97-AF65-F5344CB8AC3E}">
        <p14:creationId xmlns:p14="http://schemas.microsoft.com/office/powerpoint/2010/main" val="350313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5655" tIns="47828" rIns="95655" bIns="4782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60</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9835" tIns="49918" rIns="99835" bIns="4991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60</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700" dirty="0"/>
          </a:p>
        </p:txBody>
      </p:sp>
    </p:spTree>
    <p:extLst>
      <p:ext uri="{BB962C8B-B14F-4D97-AF65-F5344CB8AC3E}">
        <p14:creationId xmlns:p14="http://schemas.microsoft.com/office/powerpoint/2010/main" val="2510843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txBox="1">
            <a:spLocks noGrp="1" noChangeArrowheads="1"/>
          </p:cNvSpPr>
          <p:nvPr/>
        </p:nvSpPr>
        <p:spPr bwMode="auto">
          <a:xfrm>
            <a:off x="6025157" y="7126699"/>
            <a:ext cx="4609606" cy="374119"/>
          </a:xfrm>
          <a:prstGeom prst="rect">
            <a:avLst/>
          </a:prstGeom>
          <a:noFill/>
          <a:ln w="9525">
            <a:noFill/>
            <a:miter lim="800000"/>
            <a:headEnd/>
            <a:tailEnd/>
          </a:ln>
        </p:spPr>
        <p:txBody>
          <a:bodyPr lIns="102469" tIns="51234" rIns="102469" bIns="51234" anchor="b"/>
          <a:lstStyle/>
          <a:p>
            <a:pPr marL="0" marR="0" lvl="0" indent="0" algn="r" defTabSz="1064035" rtl="0" eaLnBrk="1" fontAlgn="base" latinLnBrk="0" hangingPunct="1">
              <a:lnSpc>
                <a:spcPct val="100000"/>
              </a:lnSpc>
              <a:spcBef>
                <a:spcPct val="0"/>
              </a:spcBef>
              <a:spcAft>
                <a:spcPct val="0"/>
              </a:spcAft>
              <a:buClrTx/>
              <a:buSzTx/>
              <a:buFontTx/>
              <a:buNone/>
              <a:tabLst/>
              <a:defRPr/>
            </a:pPr>
            <a:fld id="{F0C42911-F19F-41A8-B6DC-B96706EC81B8}"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1064035" rtl="0" eaLnBrk="1" fontAlgn="base" latinLnBrk="0" hangingPunct="1">
                <a:lnSpc>
                  <a:spcPct val="100000"/>
                </a:lnSpc>
                <a:spcBef>
                  <a:spcPct val="0"/>
                </a:spcBef>
                <a:spcAft>
                  <a:spcPct val="0"/>
                </a:spcAft>
                <a:buClrTx/>
                <a:buSzTx/>
                <a:buFontTx/>
                <a:buNone/>
                <a:tabLst/>
                <a:defRPr/>
              </a:pPr>
              <a:t>67</a:t>
            </a:fld>
            <a:endPar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275459" name="Rectangle 7"/>
          <p:cNvSpPr txBox="1">
            <a:spLocks noGrp="1" noChangeArrowheads="1"/>
          </p:cNvSpPr>
          <p:nvPr/>
        </p:nvSpPr>
        <p:spPr bwMode="auto">
          <a:xfrm>
            <a:off x="6025157" y="7126699"/>
            <a:ext cx="4609606" cy="374119"/>
          </a:xfrm>
          <a:prstGeom prst="rect">
            <a:avLst/>
          </a:prstGeom>
          <a:noFill/>
          <a:ln w="9525">
            <a:noFill/>
            <a:miter lim="800000"/>
            <a:headEnd/>
            <a:tailEnd/>
          </a:ln>
        </p:spPr>
        <p:txBody>
          <a:bodyPr lIns="106947" tIns="53474" rIns="106947" bIns="53474" anchor="b"/>
          <a:lstStyle/>
          <a:p>
            <a:pPr marL="0" marR="0" lvl="0" indent="0" algn="r" defTabSz="1064035" rtl="0" eaLnBrk="1" fontAlgn="base" latinLnBrk="0" hangingPunct="1">
              <a:lnSpc>
                <a:spcPct val="100000"/>
              </a:lnSpc>
              <a:spcBef>
                <a:spcPct val="0"/>
              </a:spcBef>
              <a:spcAft>
                <a:spcPct val="0"/>
              </a:spcAft>
              <a:buClrTx/>
              <a:buSzTx/>
              <a:buFontTx/>
              <a:buNone/>
              <a:tabLst/>
              <a:defRPr/>
            </a:pPr>
            <a:fld id="{579FC74F-E845-444C-BC7F-F05474A5EBB2}"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1064035" rtl="0" eaLnBrk="1" fontAlgn="base" latinLnBrk="0" hangingPunct="1">
                <a:lnSpc>
                  <a:spcPct val="100000"/>
                </a:lnSpc>
                <a:spcBef>
                  <a:spcPct val="0"/>
                </a:spcBef>
                <a:spcAft>
                  <a:spcPct val="0"/>
                </a:spcAft>
                <a:buClrTx/>
                <a:buSzTx/>
                <a:buFontTx/>
                <a:buNone/>
                <a:tabLst/>
                <a:defRPr/>
              </a:pPr>
              <a:t>67</a:t>
            </a:fld>
            <a:endParaRPr kumimoji="1" lang="en-US" altLang="ja-JP" sz="1200" b="0" i="0" u="none" strike="noStrike" kern="1200" cap="none" spc="0" normalizeH="0" baseline="0" noProof="0" dirty="0">
              <a:ln>
                <a:noFill/>
              </a:ln>
              <a:solidFill>
                <a:srgbClr val="000000"/>
              </a:solidFill>
              <a:effectLst/>
              <a:uLnTx/>
              <a:uFillTx/>
              <a:latin typeface="Calibri" pitchFamily="34" charset="0"/>
              <a:ea typeface="ＭＳ Ｐゴシック" pitchFamily="50" charset="-128"/>
              <a:cs typeface="+mn-cs"/>
            </a:endParaRPr>
          </a:p>
        </p:txBody>
      </p:sp>
      <p:sp>
        <p:nvSpPr>
          <p:cNvPr id="275460" name="Rectangle 2"/>
          <p:cNvSpPr>
            <a:spLocks noGrp="1" noRot="1" noChangeAspect="1" noChangeArrowheads="1" noTextEdit="1"/>
          </p:cNvSpPr>
          <p:nvPr>
            <p:ph type="sldImg"/>
          </p:nvPr>
        </p:nvSpPr>
        <p:spPr>
          <a:ln/>
        </p:spPr>
      </p:sp>
      <p:sp>
        <p:nvSpPr>
          <p:cNvPr id="275461" name="Rectangle 3"/>
          <p:cNvSpPr>
            <a:spLocks noGrp="1" noChangeArrowheads="1"/>
          </p:cNvSpPr>
          <p:nvPr>
            <p:ph type="body" idx="1"/>
          </p:nvPr>
        </p:nvSpPr>
        <p:spPr>
          <a:noFill/>
          <a:ln/>
        </p:spPr>
        <p:txBody>
          <a:bodyPr/>
          <a:lstStyle/>
          <a:p>
            <a:r>
              <a:rPr lang="en-US" altLang="ja-JP" dirty="0"/>
              <a:t>'</a:t>
            </a:r>
            <a:r>
              <a:rPr lang="ja-JP" altLang="ja-JP" dirty="0"/>
              <a:t>蓄電池に関わるレアメタルの状況と問題点、ボトルネック</a:t>
            </a:r>
            <a:r>
              <a:rPr lang="en-US" altLang="ja-JP" dirty="0"/>
              <a:t>',</a:t>
            </a:r>
            <a:br>
              <a:rPr lang="en-US" altLang="ja-JP" dirty="0"/>
            </a:br>
            <a:r>
              <a:rPr lang="ja-JP" altLang="ja-JP" dirty="0"/>
              <a:t>岡部 徹</a:t>
            </a:r>
            <a:r>
              <a:rPr lang="en-US" altLang="ja-JP" dirty="0"/>
              <a:t>: </a:t>
            </a:r>
            <a:endParaRPr lang="ja-JP" altLang="ja-JP" dirty="0"/>
          </a:p>
          <a:p>
            <a:r>
              <a:rPr lang="ja-JP" altLang="ja-JP" dirty="0"/>
              <a:t>京都大学 触媒・電池元素戦略プロジェクト　公開シンポジウム</a:t>
            </a:r>
          </a:p>
          <a:p>
            <a:r>
              <a:rPr lang="ja-JP" altLang="ja-JP" dirty="0"/>
              <a:t>オンライン形式 </a:t>
            </a:r>
            <a:r>
              <a:rPr lang="en-US" altLang="ja-JP" dirty="0"/>
              <a:t>(2022</a:t>
            </a:r>
            <a:r>
              <a:rPr lang="ja-JP" altLang="ja-JP" dirty="0"/>
              <a:t>年</a:t>
            </a:r>
            <a:r>
              <a:rPr lang="en-US" altLang="ja-JP" dirty="0"/>
              <a:t>3</a:t>
            </a:r>
            <a:r>
              <a:rPr lang="ja-JP" altLang="ja-JP" dirty="0"/>
              <a:t>月</a:t>
            </a:r>
            <a:r>
              <a:rPr lang="en-US" altLang="ja-JP" dirty="0"/>
              <a:t>8</a:t>
            </a:r>
            <a:r>
              <a:rPr lang="ja-JP" altLang="ja-JP" dirty="0"/>
              <a:t>日（火）</a:t>
            </a:r>
            <a:r>
              <a:rPr lang="en-US" altLang="ja-JP" dirty="0"/>
              <a:t> 16</a:t>
            </a:r>
            <a:r>
              <a:rPr lang="ja-JP" altLang="ja-JP" dirty="0"/>
              <a:t>：</a:t>
            </a:r>
            <a:r>
              <a:rPr lang="en-US" altLang="ja-JP" dirty="0"/>
              <a:t>40</a:t>
            </a:r>
            <a:r>
              <a:rPr lang="ja-JP" altLang="ja-JP" dirty="0"/>
              <a:t>～</a:t>
            </a:r>
            <a:r>
              <a:rPr lang="en-US" altLang="ja-JP" dirty="0"/>
              <a:t>17:15)</a:t>
            </a:r>
            <a:endParaRPr lang="ja-JP" altLang="ja-JP" dirty="0"/>
          </a:p>
          <a:p>
            <a:r>
              <a:rPr lang="en-US" altLang="ja-JP" dirty="0"/>
              <a:t>[</a:t>
            </a:r>
            <a:r>
              <a:rPr lang="ja-JP" altLang="ja-JP" dirty="0"/>
              <a:t>京都／東京</a:t>
            </a:r>
            <a:r>
              <a:rPr lang="en-US" altLang="ja-JP" dirty="0"/>
              <a:t>] (2022.3.8).</a:t>
            </a:r>
            <a:endParaRPr lang="ja-JP" altLang="ja-JP" dirty="0"/>
          </a:p>
          <a:p>
            <a:r>
              <a:rPr lang="en-US" altLang="ja-JP" dirty="0"/>
              <a:t>[</a:t>
            </a:r>
            <a:r>
              <a:rPr lang="ja-JP" altLang="ja-JP" dirty="0"/>
              <a:t>特別招待講演</a:t>
            </a:r>
            <a:r>
              <a:rPr lang="en-US" altLang="ja-JP" dirty="0"/>
              <a:t>]</a:t>
            </a:r>
            <a:endParaRPr lang="ja-JP" altLang="ja-JP" dirty="0"/>
          </a:p>
          <a:p>
            <a:endParaRPr lang="en-US" altLang="ja-JP" dirty="0" smtClean="0"/>
          </a:p>
          <a:p>
            <a:endParaRPr lang="en-US" altLang="ja-JP" dirty="0" smtClean="0"/>
          </a:p>
          <a:p>
            <a:endParaRPr lang="ja-JP" altLang="ja-JP" dirty="0"/>
          </a:p>
        </p:txBody>
      </p:sp>
    </p:spTree>
    <p:extLst>
      <p:ext uri="{BB962C8B-B14F-4D97-AF65-F5344CB8AC3E}">
        <p14:creationId xmlns:p14="http://schemas.microsoft.com/office/powerpoint/2010/main" val="1995926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5655" tIns="47828" rIns="95655" bIns="4782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70</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9835" tIns="49918" rIns="99835" bIns="4991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70</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700" dirty="0"/>
          </a:p>
        </p:txBody>
      </p:sp>
    </p:spTree>
    <p:extLst>
      <p:ext uri="{BB962C8B-B14F-4D97-AF65-F5344CB8AC3E}">
        <p14:creationId xmlns:p14="http://schemas.microsoft.com/office/powerpoint/2010/main" val="221839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レアメタルに関する大きな誤解</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工場のゴミゼロ化は本当に環境に優しいのか</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岡部 徹</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en-US" altLang="ja-JP" sz="1200" b="0" i="0" kern="1200" dirty="0" smtClean="0">
                <a:solidFill>
                  <a:schemeClr val="tx1"/>
                </a:solidFill>
                <a:effectLst/>
                <a:latin typeface="+mn-lt"/>
                <a:ea typeface="+mn-ea"/>
                <a:cs typeface="+mn-cs"/>
              </a:rPr>
              <a:t>OHM(</a:t>
            </a:r>
            <a:r>
              <a:rPr kumimoji="1" lang="ja-JP" altLang="en-US" sz="1200" b="0" i="0" kern="1200" dirty="0" smtClean="0">
                <a:solidFill>
                  <a:schemeClr val="tx1"/>
                </a:solidFill>
                <a:effectLst/>
                <a:latin typeface="+mn-lt"/>
                <a:ea typeface="+mn-ea"/>
                <a:cs typeface="+mn-cs"/>
              </a:rPr>
              <a:t>株式会社オーム社</a:t>
            </a:r>
            <a:r>
              <a:rPr kumimoji="1" lang="en-US" altLang="ja-JP" sz="1200" b="0" i="0" kern="1200" dirty="0" smtClean="0">
                <a:solidFill>
                  <a:schemeClr val="tx1"/>
                </a:solidFill>
                <a:effectLst/>
                <a:latin typeface="+mn-lt"/>
                <a:ea typeface="+mn-ea"/>
                <a:cs typeface="+mn-cs"/>
              </a:rPr>
              <a:t>), vol.104, no.11 (2017) pp.40-42.</a:t>
            </a:r>
          </a:p>
          <a:p>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74</a:t>
            </a:fld>
            <a:endParaRPr kumimoji="1" lang="ja-JP" altLang="en-US"/>
          </a:p>
        </p:txBody>
      </p:sp>
    </p:spTree>
    <p:extLst>
      <p:ext uri="{BB962C8B-B14F-4D97-AF65-F5344CB8AC3E}">
        <p14:creationId xmlns:p14="http://schemas.microsoft.com/office/powerpoint/2010/main" val="976126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666" name="Rectangle 7"/>
          <p:cNvSpPr txBox="1">
            <a:spLocks noGrp="1" noChangeArrowheads="1"/>
          </p:cNvSpPr>
          <p:nvPr/>
        </p:nvSpPr>
        <p:spPr bwMode="auto">
          <a:xfrm>
            <a:off x="5870831" y="6657976"/>
            <a:ext cx="4493353" cy="34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9" tIns="47724" rIns="95449" bIns="47724"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54573" rtl="0" eaLnBrk="1" fontAlgn="base" latinLnBrk="0" hangingPunct="1">
              <a:lnSpc>
                <a:spcPct val="100000"/>
              </a:lnSpc>
              <a:spcBef>
                <a:spcPct val="0"/>
              </a:spcBef>
              <a:spcAft>
                <a:spcPct val="0"/>
              </a:spcAft>
              <a:buClrTx/>
              <a:buSzTx/>
              <a:buFontTx/>
              <a:buNone/>
              <a:tabLst/>
              <a:defRPr/>
            </a:pPr>
            <a:fld id="{7565E11E-AC70-48ED-8DF2-F090DB97159F}"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54573" rtl="0" eaLnBrk="1" fontAlgn="base" latinLnBrk="0" hangingPunct="1">
                <a:lnSpc>
                  <a:spcPct val="100000"/>
                </a:lnSpc>
                <a:spcBef>
                  <a:spcPct val="0"/>
                </a:spcBef>
                <a:spcAft>
                  <a:spcPct val="0"/>
                </a:spcAft>
                <a:buClrTx/>
                <a:buSzTx/>
                <a:buFontTx/>
                <a:buNone/>
                <a:tabLst/>
                <a:defRPr/>
              </a:pPr>
              <a:t>76</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1265667" name="Rectangle 2"/>
          <p:cNvSpPr>
            <a:spLocks noGrp="1" noRot="1" noChangeAspect="1" noChangeArrowheads="1" noTextEdit="1"/>
          </p:cNvSpPr>
          <p:nvPr>
            <p:ph type="sldImg"/>
          </p:nvPr>
        </p:nvSpPr>
        <p:spPr>
          <a:xfrm>
            <a:off x="3433763" y="527050"/>
            <a:ext cx="3502025" cy="2627313"/>
          </a:xfrm>
          <a:ln/>
        </p:spPr>
      </p:sp>
      <p:sp>
        <p:nvSpPr>
          <p:cNvPr id="1265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49" tIns="47724" rIns="95449" bIns="47724"/>
          <a:lstStyle/>
          <a:p>
            <a:endParaRPr lang="ja-JP" altLang="ja-JP" smtClean="0">
              <a:latin typeface="Arial" pitchFamily="34" charset="0"/>
            </a:endParaRPr>
          </a:p>
        </p:txBody>
      </p:sp>
    </p:spTree>
    <p:extLst>
      <p:ext uri="{BB962C8B-B14F-4D97-AF65-F5344CB8AC3E}">
        <p14:creationId xmlns:p14="http://schemas.microsoft.com/office/powerpoint/2010/main" val="2995725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085" rtl="0" eaLnBrk="1" fontAlgn="auto" latinLnBrk="0" hangingPunct="1">
              <a:lnSpc>
                <a:spcPct val="100000"/>
              </a:lnSpc>
              <a:spcBef>
                <a:spcPts val="0"/>
              </a:spcBef>
              <a:spcAft>
                <a:spcPts val="0"/>
              </a:spcAft>
              <a:buClrTx/>
              <a:buSzTx/>
              <a:buFontTx/>
              <a:buNone/>
              <a:tabLst/>
              <a:defRPr/>
            </a:pPr>
            <a:fld id="{16124106-6D61-4DE4-AC0D-4D6EB8176891}" type="slidenum">
              <a:rPr kumimoji="1" lang="ja-JP" altLang="en-US" sz="1200" b="0" i="0" u="none" strike="noStrike" kern="1200" cap="none" spc="0" normalizeH="0" baseline="0" noProof="0">
                <a:ln>
                  <a:noFill/>
                </a:ln>
                <a:solidFill>
                  <a:prstClr val="black"/>
                </a:solidFill>
                <a:effectLst/>
                <a:uLnTx/>
                <a:uFillTx/>
                <a:latin typeface="Calibri"/>
                <a:ea typeface="ＭＳ Ｐゴシック" pitchFamily="50" charset="-128"/>
                <a:cs typeface="+mn-cs"/>
              </a:rPr>
              <a:pPr marL="0" marR="0" lvl="0" indent="0" algn="r" defTabSz="914085" rtl="0" eaLnBrk="1" fontAlgn="auto" latinLnBrk="0" hangingPunct="1">
                <a:lnSpc>
                  <a:spcPct val="100000"/>
                </a:lnSpc>
                <a:spcBef>
                  <a:spcPts val="0"/>
                </a:spcBef>
                <a:spcAft>
                  <a:spcPts val="0"/>
                </a:spcAft>
                <a:buClrTx/>
                <a:buSzTx/>
                <a:buFontTx/>
                <a:buNone/>
                <a:tabLst/>
                <a:defRPr/>
              </a:pPr>
              <a:t>77</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2140301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085" rtl="0" eaLnBrk="1" fontAlgn="auto" latinLnBrk="0" hangingPunct="1">
              <a:lnSpc>
                <a:spcPct val="100000"/>
              </a:lnSpc>
              <a:spcBef>
                <a:spcPts val="0"/>
              </a:spcBef>
              <a:spcAft>
                <a:spcPts val="0"/>
              </a:spcAft>
              <a:buClrTx/>
              <a:buSzTx/>
              <a:buFontTx/>
              <a:buNone/>
              <a:tabLst/>
              <a:defRPr/>
            </a:pPr>
            <a:fld id="{16124106-6D61-4DE4-AC0D-4D6EB8176891}" type="slidenum">
              <a:rPr kumimoji="1" lang="ja-JP" altLang="en-US" sz="1200" b="0" i="0" u="none" strike="noStrike" kern="1200" cap="none" spc="0" normalizeH="0" baseline="0" noProof="0">
                <a:ln>
                  <a:noFill/>
                </a:ln>
                <a:solidFill>
                  <a:prstClr val="black"/>
                </a:solidFill>
                <a:effectLst/>
                <a:uLnTx/>
                <a:uFillTx/>
                <a:latin typeface="Calibri"/>
                <a:ea typeface="ＭＳ Ｐゴシック" pitchFamily="50" charset="-128"/>
                <a:cs typeface="+mn-cs"/>
              </a:rPr>
              <a:pPr marL="0" marR="0" lvl="0" indent="0" algn="r" defTabSz="914085" rtl="0" eaLnBrk="1" fontAlgn="auto" latinLnBrk="0" hangingPunct="1">
                <a:lnSpc>
                  <a:spcPct val="100000"/>
                </a:lnSpc>
                <a:spcBef>
                  <a:spcPts val="0"/>
                </a:spcBef>
                <a:spcAft>
                  <a:spcPts val="0"/>
                </a:spcAft>
                <a:buClrTx/>
                <a:buSzTx/>
                <a:buFontTx/>
                <a:buNone/>
                <a:tabLst/>
                <a:defRPr/>
              </a:pPr>
              <a:t>78</a:t>
            </a:fld>
            <a:endParaRPr kumimoji="1" lang="en-US" altLang="ja-JP" sz="1200" b="0" i="0" u="none" strike="noStrike" kern="1200" cap="none" spc="0" normalizeH="0" baseline="0" noProof="0">
              <a:ln>
                <a:noFill/>
              </a:ln>
              <a:solidFill>
                <a:prstClr val="black"/>
              </a:solidFill>
              <a:effectLst/>
              <a:uLnTx/>
              <a:uFillTx/>
              <a:latin typeface="Calibri"/>
              <a:ea typeface="ＭＳ Ｐゴシック" pitchFamily="50" charset="-128"/>
              <a:cs typeface="+mn-cs"/>
            </a:endParaRPr>
          </a:p>
        </p:txBody>
      </p:sp>
    </p:spTree>
    <p:extLst>
      <p:ext uri="{BB962C8B-B14F-4D97-AF65-F5344CB8AC3E}">
        <p14:creationId xmlns:p14="http://schemas.microsoft.com/office/powerpoint/2010/main" val="3891766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東京大学　生産技術研究所　岡部　徹　（配付資料）</a:t>
            </a:r>
          </a:p>
        </p:txBody>
      </p:sp>
      <p:sp>
        <p:nvSpPr>
          <p:cNvPr id="123392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115B16-FB19-4610-AC30-2C7655B1EA34}"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233924"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159DD5EC-840F-4522-97F4-351F7B557319}"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79</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3925"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34CBE9B1-7FC3-4F66-A0E4-135C07756266}"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79</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3926"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EF114902-FA81-4E0D-A441-CD25FCD2E058}" type="slidenum">
              <a:rPr kumimoji="1" lang="ja-JP" altLang="en-US"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79</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33927" name="Rectangle 2"/>
          <p:cNvSpPr>
            <a:spLocks noGrp="1" noRot="1" noChangeAspect="1" noChangeArrowheads="1" noTextEdit="1"/>
          </p:cNvSpPr>
          <p:nvPr>
            <p:ph type="sldImg"/>
          </p:nvPr>
        </p:nvSpPr>
        <p:spPr>
          <a:xfrm>
            <a:off x="3275013" y="511175"/>
            <a:ext cx="3402012" cy="2551113"/>
          </a:xfrm>
          <a:ln/>
        </p:spPr>
      </p:sp>
      <p:sp>
        <p:nvSpPr>
          <p:cNvPr id="1233928" name="Rectangle 3"/>
          <p:cNvSpPr>
            <a:spLocks noGrp="1" noChangeArrowheads="1"/>
          </p:cNvSpPr>
          <p:nvPr>
            <p:ph type="body" idx="1"/>
          </p:nvPr>
        </p:nvSpPr>
        <p:spPr>
          <a:xfrm>
            <a:off x="993775" y="3233738"/>
            <a:ext cx="7951788" cy="3062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smtClean="0">
              <a:latin typeface="Arial" pitchFamily="34" charset="0"/>
            </a:endParaRPr>
          </a:p>
        </p:txBody>
      </p:sp>
    </p:spTree>
    <p:extLst>
      <p:ext uri="{BB962C8B-B14F-4D97-AF65-F5344CB8AC3E}">
        <p14:creationId xmlns:p14="http://schemas.microsoft.com/office/powerpoint/2010/main" val="3644695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レアメタルに関する大きな誤解</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工場のゴミゼロ化は本当に環境に優しいのか</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ja-JP" altLang="en-US" sz="1200" b="0" i="0" kern="1200" dirty="0" smtClean="0">
                <a:solidFill>
                  <a:schemeClr val="tx1"/>
                </a:solidFill>
                <a:effectLst/>
                <a:latin typeface="+mn-lt"/>
                <a:ea typeface="+mn-ea"/>
                <a:cs typeface="+mn-cs"/>
              </a:rPr>
              <a:t>岡部 徹</a:t>
            </a:r>
            <a:r>
              <a:rPr kumimoji="1" lang="en-US" altLang="ja-JP" sz="1200" b="0" i="0" kern="1200" dirty="0" smtClean="0">
                <a:solidFill>
                  <a:schemeClr val="tx1"/>
                </a:solidFill>
                <a:effectLst/>
                <a:latin typeface="+mn-lt"/>
                <a:ea typeface="+mn-ea"/>
                <a:cs typeface="+mn-cs"/>
              </a:rPr>
              <a:t>:</a:t>
            </a:r>
            <a:br>
              <a:rPr kumimoji="1" lang="en-US" altLang="ja-JP" sz="1200" b="0" i="0" kern="1200" dirty="0" smtClean="0">
                <a:solidFill>
                  <a:schemeClr val="tx1"/>
                </a:solidFill>
                <a:effectLst/>
                <a:latin typeface="+mn-lt"/>
                <a:ea typeface="+mn-ea"/>
                <a:cs typeface="+mn-cs"/>
              </a:rPr>
            </a:br>
            <a:r>
              <a:rPr kumimoji="1" lang="en-US" altLang="ja-JP" sz="1200" b="0" i="0" kern="1200" dirty="0" smtClean="0">
                <a:solidFill>
                  <a:schemeClr val="tx1"/>
                </a:solidFill>
                <a:effectLst/>
                <a:latin typeface="+mn-lt"/>
                <a:ea typeface="+mn-ea"/>
                <a:cs typeface="+mn-cs"/>
              </a:rPr>
              <a:t>OHM(</a:t>
            </a:r>
            <a:r>
              <a:rPr kumimoji="1" lang="ja-JP" altLang="en-US" sz="1200" b="0" i="0" kern="1200" dirty="0" smtClean="0">
                <a:solidFill>
                  <a:schemeClr val="tx1"/>
                </a:solidFill>
                <a:effectLst/>
                <a:latin typeface="+mn-lt"/>
                <a:ea typeface="+mn-ea"/>
                <a:cs typeface="+mn-cs"/>
              </a:rPr>
              <a:t>株式会社オーム社</a:t>
            </a:r>
            <a:r>
              <a:rPr kumimoji="1" lang="en-US" altLang="ja-JP" sz="1200" b="0" i="0" kern="1200" dirty="0" smtClean="0">
                <a:solidFill>
                  <a:schemeClr val="tx1"/>
                </a:solidFill>
                <a:effectLst/>
                <a:latin typeface="+mn-lt"/>
                <a:ea typeface="+mn-ea"/>
                <a:cs typeface="+mn-cs"/>
              </a:rPr>
              <a:t>), vol.104, no.11 (2017) pp.40-42.</a:t>
            </a:r>
          </a:p>
          <a:p>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9</a:t>
            </a:fld>
            <a:endParaRPr kumimoji="1" lang="ja-JP" altLang="en-US"/>
          </a:p>
        </p:txBody>
      </p:sp>
    </p:spTree>
    <p:extLst>
      <p:ext uri="{BB962C8B-B14F-4D97-AF65-F5344CB8AC3E}">
        <p14:creationId xmlns:p14="http://schemas.microsoft.com/office/powerpoint/2010/main" val="1863321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pPr lvl="0"/>
            <a:r>
              <a:rPr lang="ja-JP" altLang="ja-JP" dirty="0" smtClean="0">
                <a:effectLst/>
              </a:rPr>
              <a:t/>
            </a:r>
            <a:br>
              <a:rPr lang="ja-JP" altLang="ja-JP" dirty="0" smtClean="0">
                <a:effectLst/>
              </a:rPr>
            </a:br>
            <a:r>
              <a:rPr kumimoji="1" lang="ja-JP" altLang="ja-JP" sz="1200" b="1" kern="1200" dirty="0" smtClean="0">
                <a:solidFill>
                  <a:schemeClr val="tx1"/>
                </a:solidFill>
                <a:effectLst/>
                <a:latin typeface="+mn-lt"/>
                <a:ea typeface="+mn-ea"/>
                <a:cs typeface="+mn-cs"/>
              </a:rPr>
              <a:t>第１１１回　２０２４年７月２６日（金）　１４：００～　Ａｎ棟２Ｆ　コンベンションホール</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リアル講演会＋講演のネット配信（</a:t>
            </a:r>
            <a:r>
              <a:rPr kumimoji="1" lang="en-US" altLang="ja-JP" sz="1200" b="1" kern="1200" dirty="0" smtClean="0">
                <a:solidFill>
                  <a:schemeClr val="tx1"/>
                </a:solidFill>
                <a:effectLst/>
                <a:latin typeface="+mn-lt"/>
                <a:ea typeface="+mn-ea"/>
                <a:cs typeface="+mn-cs"/>
              </a:rPr>
              <a:t>Zoom Webinar &amp; YouTube</a:t>
            </a:r>
            <a:r>
              <a:rPr kumimoji="1" lang="ja-JP" altLang="ja-JP" sz="1200" b="1" kern="1200" dirty="0" smtClean="0">
                <a:solidFill>
                  <a:schemeClr val="tx1"/>
                </a:solidFill>
                <a:effectLst/>
                <a:latin typeface="+mn-lt"/>
                <a:ea typeface="+mn-ea"/>
                <a:cs typeface="+mn-cs"/>
              </a:rPr>
              <a:t>）のハイブリッド研究会</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テーマ： ＥＶは、本当に環境にやさしいのか？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午後２：００～</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講演【敬称略】</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ＥＶ等の環境性能評価 </a:t>
            </a:r>
            <a:r>
              <a:rPr kumimoji="1" lang="en-US" altLang="ja-JP"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仮</a:t>
            </a:r>
            <a:r>
              <a:rPr kumimoji="1" lang="en-US" altLang="ja-JP" sz="1200" b="1" kern="1200" dirty="0" smtClean="0">
                <a:solidFill>
                  <a:schemeClr val="tx1"/>
                </a:solidFill>
                <a:effectLst/>
                <a:latin typeface="+mn-lt"/>
                <a:ea typeface="+mn-ea"/>
                <a:cs typeface="+mn-cs"/>
              </a:rPr>
              <a:t>) (50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日本メタル経済研究所　特任アナリスト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武井　泰典</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ＥＶは、本当に環境にやさしいのか？ </a:t>
            </a:r>
            <a:r>
              <a:rPr kumimoji="1" lang="en-US" altLang="ja-JP" sz="1200" b="1" kern="1200" dirty="0" smtClean="0">
                <a:solidFill>
                  <a:schemeClr val="tx1"/>
                </a:solidFill>
                <a:effectLst/>
                <a:latin typeface="+mn-lt"/>
                <a:ea typeface="+mn-ea"/>
                <a:cs typeface="+mn-cs"/>
              </a:rPr>
              <a:t>(30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東京大学　生産技術研究所　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岡部　徹</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ＥＶ・ＬＩＢと資源・環境問題 </a:t>
            </a:r>
            <a:r>
              <a:rPr kumimoji="1" lang="en-US" altLang="ja-JP"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仮</a:t>
            </a:r>
            <a:r>
              <a:rPr kumimoji="1" lang="en-US" altLang="ja-JP" sz="1200" b="1" kern="1200" dirty="0" smtClean="0">
                <a:solidFill>
                  <a:schemeClr val="tx1"/>
                </a:solidFill>
                <a:effectLst/>
                <a:latin typeface="+mn-lt"/>
                <a:ea typeface="+mn-ea"/>
                <a:cs typeface="+mn-cs"/>
              </a:rPr>
              <a:t>) (50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早稲田大学 ナノ・ライフ創新研究機構　研究院客員教授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宇恵　誠</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ＥＶの最近の状況</a:t>
            </a:r>
            <a:r>
              <a:rPr kumimoji="1" lang="en-US" altLang="ja-JP" sz="1200" b="1" kern="1200" dirty="0" smtClean="0">
                <a:solidFill>
                  <a:schemeClr val="tx1"/>
                </a:solidFill>
                <a:effectLst/>
                <a:latin typeface="+mn-lt"/>
                <a:ea typeface="+mn-ea"/>
                <a:cs typeface="+mn-cs"/>
              </a:rPr>
              <a:t>(</a:t>
            </a:r>
            <a:r>
              <a:rPr kumimoji="1" lang="ja-JP" altLang="ja-JP" sz="1200" b="1" kern="1200" dirty="0" smtClean="0">
                <a:solidFill>
                  <a:schemeClr val="tx1"/>
                </a:solidFill>
                <a:effectLst/>
                <a:latin typeface="+mn-lt"/>
                <a:ea typeface="+mn-ea"/>
                <a:cs typeface="+mn-cs"/>
              </a:rPr>
              <a:t>仮</a:t>
            </a:r>
            <a:r>
              <a:rPr kumimoji="1" lang="en-US" altLang="ja-JP" sz="1200" b="1" kern="1200" dirty="0" smtClean="0">
                <a:solidFill>
                  <a:schemeClr val="tx1"/>
                </a:solidFill>
                <a:effectLst/>
                <a:latin typeface="+mn-lt"/>
                <a:ea typeface="+mn-ea"/>
                <a:cs typeface="+mn-cs"/>
              </a:rPr>
              <a:t>) (50</a:t>
            </a:r>
            <a:r>
              <a:rPr kumimoji="1" lang="ja-JP" altLang="ja-JP" sz="1200" b="1" kern="1200" dirty="0" smtClean="0">
                <a:solidFill>
                  <a:schemeClr val="tx1"/>
                </a:solidFill>
                <a:effectLst/>
                <a:latin typeface="+mn-lt"/>
                <a:ea typeface="+mn-ea"/>
                <a:cs typeface="+mn-cs"/>
              </a:rPr>
              <a:t>分</a:t>
            </a:r>
            <a:r>
              <a:rPr kumimoji="1" lang="en-US" altLang="ja-JP" sz="1200" b="1"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ニデック株式会社　顧問、東京大学　名誉教授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小関　敏彦</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総合討論：</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司会：　東京大学　生産技術研究所　教授　岡部　徹</a:t>
            </a:r>
          </a:p>
          <a:p>
            <a:r>
              <a:rPr kumimoji="1" lang="ja-JP" altLang="ja-JP" sz="1200" b="1" kern="1200" dirty="0" smtClean="0">
                <a:solidFill>
                  <a:schemeClr val="tx1"/>
                </a:solidFill>
                <a:effectLst/>
                <a:latin typeface="+mn-lt"/>
                <a:ea typeface="+mn-ea"/>
                <a:cs typeface="+mn-cs"/>
              </a:rPr>
              <a:t>パネリスト</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東京大学　生産技術研究所　准教授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八木　俊介</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日本メタル経済研究所　特任アナリスト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武井　泰典</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早稲田大学 ナノ・ライフ創新研究機構　研究院客員教授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宇恵　誠</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ニデック株式会社　顧問、東京大学　名誉教授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小関　敏彦</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東京大学　生産技術研究所　特任教授</a:t>
            </a:r>
            <a:r>
              <a:rPr kumimoji="1" lang="en-US" altLang="ja-JP" sz="1200" b="1" kern="1200" dirty="0" smtClean="0">
                <a:solidFill>
                  <a:schemeClr val="tx1"/>
                </a:solidFill>
                <a:effectLst/>
                <a:latin typeface="+mn-lt"/>
                <a:ea typeface="+mn-ea"/>
                <a:cs typeface="+mn-cs"/>
              </a:rPr>
              <a:t>	</a:t>
            </a:r>
            <a:r>
              <a:rPr kumimoji="1" lang="ja-JP" altLang="ja-JP" sz="1200" b="1" kern="1200" dirty="0" smtClean="0">
                <a:solidFill>
                  <a:schemeClr val="tx1"/>
                </a:solidFill>
                <a:effectLst/>
                <a:latin typeface="+mn-lt"/>
                <a:ea typeface="+mn-ea"/>
                <a:cs typeface="+mn-cs"/>
              </a:rPr>
              <a:t>黒川　晴正</a:t>
            </a:r>
            <a:endParaRPr kumimoji="1" lang="ja-JP" altLang="ja-JP" sz="1200" kern="1200" dirty="0" smtClean="0">
              <a:solidFill>
                <a:schemeClr val="tx1"/>
              </a:solidFill>
              <a:effectLst/>
              <a:latin typeface="+mn-lt"/>
              <a:ea typeface="+mn-ea"/>
              <a:cs typeface="+mn-cs"/>
            </a:endParaRPr>
          </a:p>
          <a:p>
            <a:r>
              <a:rPr kumimoji="1" lang="en-US" altLang="ja-JP" sz="1200" b="1"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午後６：００～</a:t>
            </a:r>
            <a:endParaRPr kumimoji="1" lang="ja-JP" altLang="ja-JP" sz="1200" kern="1200" dirty="0" smtClean="0">
              <a:solidFill>
                <a:schemeClr val="tx1"/>
              </a:solidFill>
              <a:effectLst/>
              <a:latin typeface="+mn-lt"/>
              <a:ea typeface="+mn-ea"/>
              <a:cs typeface="+mn-cs"/>
            </a:endParaRPr>
          </a:p>
          <a:p>
            <a:r>
              <a:rPr kumimoji="1" lang="ja-JP" altLang="ja-JP" sz="1200" b="1" kern="1200" dirty="0" smtClean="0">
                <a:solidFill>
                  <a:schemeClr val="tx1"/>
                </a:solidFill>
                <a:effectLst/>
                <a:latin typeface="+mn-lt"/>
                <a:ea typeface="+mn-ea"/>
                <a:cs typeface="+mn-cs"/>
              </a:rPr>
              <a:t>研究交流会・意見交換会　＠</a:t>
            </a:r>
            <a:r>
              <a:rPr kumimoji="1" lang="en-US" altLang="ja-JP" sz="1200" b="1" kern="1200" dirty="0" smtClean="0">
                <a:solidFill>
                  <a:schemeClr val="tx1"/>
                </a:solidFill>
                <a:effectLst/>
                <a:latin typeface="+mn-lt"/>
                <a:ea typeface="+mn-ea"/>
                <a:cs typeface="+mn-cs"/>
              </a:rPr>
              <a:t>An</a:t>
            </a:r>
            <a:r>
              <a:rPr kumimoji="1" lang="ja-JP" altLang="ja-JP" sz="1200" b="1" kern="1200" dirty="0" smtClean="0">
                <a:solidFill>
                  <a:schemeClr val="tx1"/>
                </a:solidFill>
                <a:effectLst/>
                <a:latin typeface="+mn-lt"/>
                <a:ea typeface="+mn-ea"/>
                <a:cs typeface="+mn-cs"/>
              </a:rPr>
              <a:t>棟</a:t>
            </a:r>
            <a:r>
              <a:rPr kumimoji="1" lang="en-US" altLang="ja-JP" sz="1200" b="1" kern="1200" dirty="0" smtClean="0">
                <a:solidFill>
                  <a:schemeClr val="tx1"/>
                </a:solidFill>
                <a:effectLst/>
                <a:latin typeface="+mn-lt"/>
                <a:ea typeface="+mn-ea"/>
                <a:cs typeface="+mn-cs"/>
              </a:rPr>
              <a:t>2F</a:t>
            </a:r>
            <a:r>
              <a:rPr kumimoji="1" lang="ja-JP" altLang="ja-JP" sz="1200" b="1" kern="1200" dirty="0" smtClean="0">
                <a:solidFill>
                  <a:schemeClr val="tx1"/>
                </a:solidFill>
                <a:effectLst/>
                <a:latin typeface="+mn-lt"/>
                <a:ea typeface="+mn-ea"/>
                <a:cs typeface="+mn-cs"/>
              </a:rPr>
              <a:t>　ホワイエ</a:t>
            </a:r>
            <a:endParaRPr kumimoji="1" lang="ja-JP" altLang="ja-JP" sz="1200" kern="1200" dirty="0" smtClean="0">
              <a:solidFill>
                <a:schemeClr val="tx1"/>
              </a:solidFill>
              <a:effectLst/>
              <a:latin typeface="+mn-lt"/>
              <a:ea typeface="+mn-ea"/>
              <a:cs typeface="+mn-cs"/>
            </a:endParaRPr>
          </a:p>
          <a:p>
            <a:endParaRPr kumimoji="1" lang="en-US" altLang="ja-JP" sz="1200" b="0" i="0" kern="1200" dirty="0">
              <a:solidFill>
                <a:schemeClr val="tx1"/>
              </a:solidFill>
              <a:effectLst/>
              <a:latin typeface="Arial" charset="0"/>
              <a:ea typeface="ＭＳ Ｐ明朝" pitchFamily="18" charset="-128"/>
              <a:cs typeface="+mn-cs"/>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7F27E3-E6D7-4137-8E02-01BFD64C32A3}" type="slidenum">
              <a:rPr kumimoji="1" lang="en-US" altLang="ja-JP"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941800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5655" tIns="47828" rIns="95655" bIns="4782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11</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9835" tIns="49918" rIns="99835" bIns="4991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11</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700" dirty="0"/>
          </a:p>
        </p:txBody>
      </p:sp>
    </p:spTree>
    <p:extLst>
      <p:ext uri="{BB962C8B-B14F-4D97-AF65-F5344CB8AC3E}">
        <p14:creationId xmlns:p14="http://schemas.microsoft.com/office/powerpoint/2010/main" val="108742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★レアメタル研究会を、より楽しく観るには★</a:t>
            </a:r>
            <a:r>
              <a:rPr lang="ja-JP" altLang="en-US" dirty="0" smtClean="0"/>
              <a:t/>
            </a:r>
            <a:br>
              <a:rPr lang="ja-JP" altLang="en-US" dirty="0" smtClean="0"/>
            </a:b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次回のレアメタル研究会（７月２６日（金）　１４：００</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テーマ： ＥＶは、本当に環境にやさしいのか？）にご参加の方は、事前に、下記の</a:t>
            </a:r>
            <a:r>
              <a:rPr kumimoji="1" lang="en-US" altLang="ja-JP" sz="1200" b="0" i="0" kern="1200" dirty="0" smtClean="0">
                <a:solidFill>
                  <a:schemeClr val="tx1"/>
                </a:solidFill>
                <a:effectLst/>
                <a:latin typeface="+mn-lt"/>
                <a:ea typeface="+mn-ea"/>
                <a:cs typeface="+mn-cs"/>
              </a:rPr>
              <a:t>YouTube</a:t>
            </a:r>
            <a:r>
              <a:rPr kumimoji="1" lang="ja-JP" altLang="en-US" sz="1200" b="0" i="0" kern="1200" dirty="0" smtClean="0">
                <a:solidFill>
                  <a:schemeClr val="tx1"/>
                </a:solidFill>
                <a:effectLst/>
                <a:latin typeface="+mn-lt"/>
                <a:ea typeface="+mn-ea"/>
                <a:cs typeface="+mn-cs"/>
              </a:rPr>
              <a:t>をご覧になることをお薦めいたします。</a:t>
            </a:r>
            <a:r>
              <a:rPr lang="ja-JP" altLang="en-US" dirty="0" smtClean="0"/>
              <a:t/>
            </a:r>
            <a:br>
              <a:rPr lang="ja-JP" altLang="en-US" dirty="0" smtClean="0"/>
            </a:b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最近の話題：</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日経に掲載された、岡部　徹の環境問題に関する記事が、発端となり、</a:t>
            </a:r>
            <a:r>
              <a:rPr lang="ja-JP" altLang="en-US" dirty="0" smtClean="0"/>
              <a:t/>
            </a:r>
            <a:br>
              <a:rPr lang="ja-JP" altLang="en-US" dirty="0" smtClean="0"/>
            </a:br>
            <a:r>
              <a:rPr kumimoji="1" lang="en-US" altLang="ja-JP" sz="1200" b="0" i="0" kern="1200" dirty="0" err="1" smtClean="0">
                <a:solidFill>
                  <a:schemeClr val="tx1"/>
                </a:solidFill>
                <a:effectLst/>
                <a:latin typeface="+mn-lt"/>
                <a:ea typeface="+mn-ea"/>
                <a:cs typeface="+mn-cs"/>
              </a:rPr>
              <a:t>AbemaTV</a:t>
            </a:r>
            <a:r>
              <a:rPr kumimoji="1" lang="ja-JP" altLang="en-US" sz="1200" b="0" i="0" kern="1200" dirty="0" smtClean="0">
                <a:solidFill>
                  <a:schemeClr val="tx1"/>
                </a:solidFill>
                <a:effectLst/>
                <a:latin typeface="+mn-lt"/>
                <a:ea typeface="+mn-ea"/>
                <a:cs typeface="+mn-cs"/>
              </a:rPr>
              <a:t>に岡部が出演し、各所で話題となっています。★すでに、</a:t>
            </a:r>
            <a:r>
              <a:rPr kumimoji="1" lang="en-US" altLang="ja-JP" sz="1200" b="0" i="0" kern="1200" dirty="0" smtClean="0">
                <a:solidFill>
                  <a:schemeClr val="tx1"/>
                </a:solidFill>
                <a:effectLst/>
                <a:latin typeface="+mn-lt"/>
                <a:ea typeface="+mn-ea"/>
                <a:cs typeface="+mn-cs"/>
              </a:rPr>
              <a:t>60</a:t>
            </a:r>
            <a:r>
              <a:rPr kumimoji="1" lang="ja-JP" altLang="en-US" sz="1200" b="0" i="0" kern="1200" dirty="0" smtClean="0">
                <a:solidFill>
                  <a:schemeClr val="tx1"/>
                </a:solidFill>
                <a:effectLst/>
                <a:latin typeface="+mn-lt"/>
                <a:ea typeface="+mn-ea"/>
                <a:cs typeface="+mn-cs"/>
              </a:rPr>
              <a:t>万ダウンロードとなっています★</a:t>
            </a:r>
            <a:r>
              <a:rPr lang="ja-JP" altLang="en-US" dirty="0" smtClean="0"/>
              <a:t/>
            </a:r>
            <a:br>
              <a:rPr lang="ja-JP" altLang="en-US" dirty="0" smtClean="0"/>
            </a:br>
            <a:r>
              <a:rPr lang="ja-JP" altLang="en-US" dirty="0" smtClean="0"/>
              <a:t/>
            </a:r>
            <a:br>
              <a:rPr lang="ja-JP" altLang="en-US" dirty="0" smtClean="0"/>
            </a:br>
            <a:r>
              <a:rPr kumimoji="1" lang="en-US" altLang="ja-JP" sz="1200" b="0" i="0" u="none" strike="noStrike" kern="1200" dirty="0" smtClean="0">
                <a:solidFill>
                  <a:schemeClr val="tx1"/>
                </a:solidFill>
                <a:effectLst/>
                <a:latin typeface="+mn-lt"/>
                <a:ea typeface="+mn-ea"/>
                <a:cs typeface="+mn-cs"/>
                <a:hlinkClick r:id="rId3"/>
              </a:rPr>
              <a:t>https://www.youtube.com/watch?v=HtVEPmbPdIY</a:t>
            </a:r>
            <a:r>
              <a:rPr lang="ja-JP" altLang="en-US" dirty="0" smtClean="0"/>
              <a:t/>
            </a:r>
            <a:br>
              <a:rPr lang="ja-JP" altLang="en-US" dirty="0" smtClean="0"/>
            </a:b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核心</a:t>
            </a:r>
            <a:r>
              <a:rPr kumimoji="1" lang="en-US" altLang="ja-JP" sz="1200" b="0" i="0" kern="1200" dirty="0" smtClean="0">
                <a:solidFill>
                  <a:schemeClr val="tx1"/>
                </a:solidFill>
                <a:effectLst/>
                <a:latin typeface="+mn-lt"/>
                <a:ea typeface="+mn-ea"/>
                <a:cs typeface="+mn-cs"/>
              </a:rPr>
              <a:t>】EV</a:t>
            </a:r>
            <a:r>
              <a:rPr kumimoji="1" lang="ja-JP" altLang="en-US" sz="1200" b="0" i="0" kern="1200" dirty="0" smtClean="0">
                <a:solidFill>
                  <a:schemeClr val="tx1"/>
                </a:solidFill>
                <a:effectLst/>
                <a:latin typeface="+mn-lt"/>
                <a:ea typeface="+mn-ea"/>
                <a:cs typeface="+mn-cs"/>
              </a:rPr>
              <a:t>は環境に優しい？製造プロセスの害悪どう評価？</a:t>
            </a:r>
            <a:r>
              <a:rPr kumimoji="1" lang="en-US" altLang="ja-JP" sz="1200" b="0" i="0" kern="1200" dirty="0" smtClean="0">
                <a:solidFill>
                  <a:schemeClr val="tx1"/>
                </a:solidFill>
                <a:effectLst/>
                <a:latin typeface="+mn-lt"/>
                <a:ea typeface="+mn-ea"/>
                <a:cs typeface="+mn-cs"/>
              </a:rPr>
              <a:t>CO2</a:t>
            </a:r>
            <a:r>
              <a:rPr kumimoji="1" lang="ja-JP" altLang="en-US" sz="1200" b="0" i="0" kern="1200" dirty="0" err="1" smtClean="0">
                <a:solidFill>
                  <a:schemeClr val="tx1"/>
                </a:solidFill>
                <a:effectLst/>
                <a:latin typeface="+mn-lt"/>
                <a:ea typeface="+mn-ea"/>
                <a:cs typeface="+mn-cs"/>
              </a:rPr>
              <a:t>だけに</a:t>
            </a:r>
            <a:r>
              <a:rPr kumimoji="1" lang="ja-JP" altLang="en-US" sz="1200" b="0" i="0" kern="1200" dirty="0" smtClean="0">
                <a:solidFill>
                  <a:schemeClr val="tx1"/>
                </a:solidFill>
                <a:effectLst/>
                <a:latin typeface="+mn-lt"/>
                <a:ea typeface="+mn-ea"/>
                <a:cs typeface="+mn-cs"/>
              </a:rPr>
              <a:t>気を取られすぎ？レアメタル研究の権威に聞く｜アベプラ</a:t>
            </a:r>
            <a:r>
              <a:rPr lang="ja-JP" altLang="en-US" dirty="0" smtClean="0"/>
              <a:t/>
            </a:r>
            <a:br>
              <a:rPr lang="ja-JP" altLang="en-US" dirty="0" smtClean="0"/>
            </a:b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EV</a:t>
            </a:r>
            <a:r>
              <a:rPr kumimoji="1" lang="ja-JP" altLang="en-US" sz="1200" b="0" i="0" kern="1200" dirty="0" smtClean="0">
                <a:solidFill>
                  <a:schemeClr val="tx1"/>
                </a:solidFill>
                <a:effectLst/>
                <a:latin typeface="+mn-lt"/>
                <a:ea typeface="+mn-ea"/>
                <a:cs typeface="+mn-cs"/>
              </a:rPr>
              <a:t>は環境に優しい」はウソ？製造段階の廃棄物に有毒性が</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正しい環境評価とは</a:t>
            </a: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ABEMA Prime #</a:t>
            </a:r>
            <a:r>
              <a:rPr kumimoji="1" lang="ja-JP" altLang="en-US" sz="1200" b="0" i="0" kern="1200" dirty="0" smtClean="0">
                <a:solidFill>
                  <a:schemeClr val="tx1"/>
                </a:solidFill>
                <a:effectLst/>
                <a:latin typeface="+mn-lt"/>
                <a:ea typeface="+mn-ea"/>
                <a:cs typeface="+mn-cs"/>
              </a:rPr>
              <a:t>アベプラ</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公式</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アベプラ</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平日よる</a:t>
            </a:r>
            <a:r>
              <a:rPr kumimoji="1" lang="en-US" altLang="ja-JP" sz="1200" b="0" i="0" kern="1200" dirty="0" smtClean="0">
                <a:solidFill>
                  <a:schemeClr val="tx1"/>
                </a:solidFill>
                <a:effectLst/>
                <a:latin typeface="+mn-lt"/>
                <a:ea typeface="+mn-ea"/>
                <a:cs typeface="+mn-cs"/>
              </a:rPr>
              <a:t>9</a:t>
            </a:r>
            <a:r>
              <a:rPr kumimoji="1" lang="ja-JP" altLang="en-US" sz="1200" b="0" i="0" kern="1200" dirty="0" smtClean="0">
                <a:solidFill>
                  <a:schemeClr val="tx1"/>
                </a:solidFill>
                <a:effectLst/>
                <a:latin typeface="+mn-lt"/>
                <a:ea typeface="+mn-ea"/>
                <a:cs typeface="+mn-cs"/>
              </a:rPr>
              <a:t>時</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生放送</a:t>
            </a:r>
            <a:r>
              <a:rPr kumimoji="1" lang="en-US" altLang="ja-JP" sz="1200" b="0" i="0" kern="1200" dirty="0" smtClean="0">
                <a:solidFill>
                  <a:schemeClr val="tx1"/>
                </a:solidFill>
                <a:effectLst/>
                <a:latin typeface="+mn-lt"/>
                <a:ea typeface="+mn-ea"/>
                <a:cs typeface="+mn-cs"/>
              </a:rPr>
              <a:t>】28</a:t>
            </a:r>
            <a:r>
              <a:rPr kumimoji="1" lang="ja-JP" altLang="en-US" sz="1200" b="0" i="0" kern="1200" dirty="0" smtClean="0">
                <a:solidFill>
                  <a:schemeClr val="tx1"/>
                </a:solidFill>
                <a:effectLst/>
                <a:latin typeface="+mn-lt"/>
                <a:ea typeface="+mn-ea"/>
                <a:cs typeface="+mn-cs"/>
              </a:rPr>
              <a:t>分</a:t>
            </a: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2024</a:t>
            </a:r>
            <a:r>
              <a:rPr kumimoji="1" lang="ja-JP" altLang="en-US" sz="1200" b="0" i="0" kern="1200" dirty="0" smtClean="0">
                <a:solidFill>
                  <a:schemeClr val="tx1"/>
                </a:solidFill>
                <a:effectLst/>
                <a:latin typeface="+mn-lt"/>
                <a:ea typeface="+mn-ea"/>
                <a:cs typeface="+mn-cs"/>
              </a:rPr>
              <a:t>年</a:t>
            </a:r>
            <a:r>
              <a:rPr kumimoji="1" lang="en-US" altLang="ja-JP" sz="1200" b="0" i="0" kern="1200" dirty="0" smtClean="0">
                <a:solidFill>
                  <a:schemeClr val="tx1"/>
                </a:solidFill>
                <a:effectLst/>
                <a:latin typeface="+mn-lt"/>
                <a:ea typeface="+mn-ea"/>
                <a:cs typeface="+mn-cs"/>
              </a:rPr>
              <a:t>2</a:t>
            </a:r>
            <a:r>
              <a:rPr kumimoji="1" lang="ja-JP" altLang="en-US" sz="1200" b="0" i="0" kern="1200" dirty="0" smtClean="0">
                <a:solidFill>
                  <a:schemeClr val="tx1"/>
                </a:solidFill>
                <a:effectLst/>
                <a:latin typeface="+mn-lt"/>
                <a:ea typeface="+mn-ea"/>
                <a:cs typeface="+mn-cs"/>
              </a:rPr>
              <a:t>月</a:t>
            </a:r>
            <a:r>
              <a:rPr kumimoji="1" lang="en-US" altLang="ja-JP" sz="1200" b="0" i="0" kern="1200" dirty="0" smtClean="0">
                <a:solidFill>
                  <a:schemeClr val="tx1"/>
                </a:solidFill>
                <a:effectLst/>
                <a:latin typeface="+mn-lt"/>
                <a:ea typeface="+mn-ea"/>
                <a:cs typeface="+mn-cs"/>
              </a:rPr>
              <a:t>5</a:t>
            </a:r>
            <a:r>
              <a:rPr kumimoji="1" lang="ja-JP" altLang="en-US" sz="1200" b="0" i="0" kern="1200" dirty="0" smtClean="0">
                <a:solidFill>
                  <a:schemeClr val="tx1"/>
                </a:solidFill>
                <a:effectLst/>
                <a:latin typeface="+mn-lt"/>
                <a:ea typeface="+mn-ea"/>
                <a:cs typeface="+mn-cs"/>
              </a:rPr>
              <a:t>日</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月</a:t>
            </a:r>
            <a:r>
              <a:rPr kumimoji="1" lang="en-US" altLang="ja-JP" sz="1200" b="0" i="0" kern="1200" dirty="0" smtClean="0">
                <a:solidFill>
                  <a:schemeClr val="tx1"/>
                </a:solidFill>
                <a:effectLst/>
                <a:latin typeface="+mn-lt"/>
                <a:ea typeface="+mn-ea"/>
                <a:cs typeface="+mn-cs"/>
              </a:rPr>
              <a:t>)</a:t>
            </a:r>
            <a:r>
              <a:rPr kumimoji="1" lang="ja-JP" altLang="en-US" sz="1200" b="0" i="0" kern="1200" dirty="0" err="1"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21:30〜</a:t>
            </a:r>
            <a:r>
              <a:rPr kumimoji="1" lang="ja-JP" altLang="en-US" sz="1200" b="0" i="0" kern="1200" dirty="0" smtClean="0">
                <a:solidFill>
                  <a:schemeClr val="tx1"/>
                </a:solidFill>
                <a:effectLst/>
                <a:latin typeface="+mn-lt"/>
                <a:ea typeface="+mn-ea"/>
                <a:cs typeface="+mn-cs"/>
              </a:rPr>
              <a:t>放送　（大雪の中、テレ朝＠六本木での収録でした。）</a:t>
            </a:r>
            <a:r>
              <a:rPr lang="ja-JP" altLang="en-US" dirty="0" smtClean="0"/>
              <a:t/>
            </a:r>
            <a:br>
              <a:rPr lang="ja-JP" altLang="en-US" dirty="0" smtClean="0"/>
            </a:b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キャスト</a:t>
            </a: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MC : </a:t>
            </a:r>
            <a:r>
              <a:rPr kumimoji="1" lang="ja-JP" altLang="en-US" sz="1200" b="0" i="0" kern="1200" dirty="0" smtClean="0">
                <a:solidFill>
                  <a:schemeClr val="tx1"/>
                </a:solidFill>
                <a:effectLst/>
                <a:latin typeface="+mn-lt"/>
                <a:ea typeface="+mn-ea"/>
                <a:cs typeface="+mn-cs"/>
              </a:rPr>
              <a:t>大空　幸星</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岡部　徹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東京大学 生産技術研究所 教授</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河崎　環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コラムニスト</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紗倉　まな　</a:t>
            </a:r>
            <a:r>
              <a:rPr kumimoji="1" lang="en-US" altLang="ja-JP" sz="1200" b="0" i="0" kern="1200" dirty="0" smtClean="0">
                <a:solidFill>
                  <a:schemeClr val="tx1"/>
                </a:solidFill>
                <a:effectLst/>
                <a:latin typeface="+mn-lt"/>
                <a:ea typeface="+mn-ea"/>
                <a:cs typeface="+mn-cs"/>
              </a:rPr>
              <a:t>(AV</a:t>
            </a:r>
            <a:r>
              <a:rPr kumimoji="1" lang="ja-JP" altLang="en-US" sz="1200" b="0" i="0" kern="1200" dirty="0" smtClean="0">
                <a:solidFill>
                  <a:schemeClr val="tx1"/>
                </a:solidFill>
                <a:effectLst/>
                <a:latin typeface="+mn-lt"/>
                <a:ea typeface="+mn-ea"/>
                <a:cs typeface="+mn-cs"/>
              </a:rPr>
              <a:t>女優</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パックン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お笑いタレント</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田中　萌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テレビ朝日アナウンサー</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司会進行 </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仁科　健吾　</a:t>
            </a:r>
            <a:r>
              <a:rPr kumimoji="1" lang="en-US" altLang="ja-JP" sz="1200" b="0" i="0" kern="1200" dirty="0" smtClean="0">
                <a:solidFill>
                  <a:schemeClr val="tx1"/>
                </a:solidFill>
                <a:effectLst/>
                <a:latin typeface="+mn-lt"/>
                <a:ea typeface="+mn-ea"/>
                <a:cs typeface="+mn-cs"/>
              </a:rPr>
              <a:t>(</a:t>
            </a:r>
            <a:r>
              <a:rPr kumimoji="1" lang="ja-JP" altLang="en-US" sz="1200" b="0" i="0" kern="1200" dirty="0" smtClean="0">
                <a:solidFill>
                  <a:schemeClr val="tx1"/>
                </a:solidFill>
                <a:effectLst/>
                <a:latin typeface="+mn-lt"/>
                <a:ea typeface="+mn-ea"/>
                <a:cs typeface="+mn-cs"/>
              </a:rPr>
              <a:t>テレビ朝日アナウンサー</a:t>
            </a: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r>
              <a:rPr kumimoji="1" lang="ja-JP" altLang="en-US" sz="1200" b="0" i="0" kern="1200" dirty="0" smtClean="0">
                <a:solidFill>
                  <a:schemeClr val="tx1"/>
                </a:solidFill>
                <a:effectLst/>
                <a:latin typeface="+mn-lt"/>
                <a:ea typeface="+mn-ea"/>
                <a:cs typeface="+mn-cs"/>
              </a:rPr>
              <a:t>ナレーター </a:t>
            </a:r>
            <a:r>
              <a:rPr kumimoji="1" lang="en-US" altLang="ja-JP" sz="1200" b="0" i="0" kern="1200" dirty="0" smtClean="0">
                <a:solidFill>
                  <a:schemeClr val="tx1"/>
                </a:solidFill>
                <a:effectLst/>
                <a:latin typeface="+mn-lt"/>
                <a:ea typeface="+mn-ea"/>
                <a:cs typeface="+mn-cs"/>
              </a:rPr>
              <a:t>: </a:t>
            </a:r>
            <a:r>
              <a:rPr kumimoji="1" lang="ja-JP" altLang="en-US" sz="1200" b="0" i="0" kern="1200" dirty="0" smtClean="0">
                <a:solidFill>
                  <a:schemeClr val="tx1"/>
                </a:solidFill>
                <a:effectLst/>
                <a:latin typeface="+mn-lt"/>
                <a:ea typeface="+mn-ea"/>
                <a:cs typeface="+mn-cs"/>
              </a:rPr>
              <a:t>田所　あずさ</a:t>
            </a:r>
            <a:r>
              <a:rPr lang="ja-JP" altLang="en-US" dirty="0" smtClean="0"/>
              <a:t/>
            </a:r>
            <a:br>
              <a:rPr lang="ja-JP" altLang="en-US" dirty="0" smtClean="0"/>
            </a:br>
            <a:r>
              <a:rPr kumimoji="1" lang="en-US" altLang="ja-JP" sz="1200" b="0" i="0" kern="1200" dirty="0" smtClean="0">
                <a:solidFill>
                  <a:schemeClr val="tx1"/>
                </a:solidFill>
                <a:effectLst/>
                <a:latin typeface="+mn-lt"/>
                <a:ea typeface="+mn-ea"/>
                <a:cs typeface="+mn-cs"/>
              </a:rPr>
              <a:t>===================================================</a:t>
            </a:r>
            <a:r>
              <a:rPr lang="ja-JP" altLang="en-US" dirty="0" smtClean="0"/>
              <a:t/>
            </a:r>
            <a:br>
              <a:rPr lang="ja-JP" altLang="en-US" dirty="0" smtClean="0"/>
            </a:br>
            <a:endParaRPr kumimoji="1" lang="ja-JP" altLang="en-US" dirty="0"/>
          </a:p>
        </p:txBody>
      </p:sp>
      <p:sp>
        <p:nvSpPr>
          <p:cNvPr id="4" name="スライド番号プレースホルダー 3"/>
          <p:cNvSpPr>
            <a:spLocks noGrp="1"/>
          </p:cNvSpPr>
          <p:nvPr>
            <p:ph type="sldNum" sz="quarter" idx="10"/>
          </p:nvPr>
        </p:nvSpPr>
        <p:spPr/>
        <p:txBody>
          <a:bodyPr/>
          <a:lstStyle/>
          <a:p>
            <a:fld id="{A947BE9C-8244-4F2A-8E01-BC844D9AC026}" type="slidenum">
              <a:rPr kumimoji="1" lang="ja-JP" altLang="en-US" smtClean="0"/>
              <a:t>13</a:t>
            </a:fld>
            <a:endParaRPr kumimoji="1" lang="ja-JP" altLang="en-US"/>
          </a:p>
        </p:txBody>
      </p:sp>
    </p:spTree>
    <p:extLst>
      <p:ext uri="{BB962C8B-B14F-4D97-AF65-F5344CB8AC3E}">
        <p14:creationId xmlns:p14="http://schemas.microsoft.com/office/powerpoint/2010/main" val="67628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6"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5655" tIns="47828" rIns="95655" bIns="4782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EA2A9F78-BBFC-4B03-A595-0DD6E6463D5C}"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32</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5027" name="Rectangle 7"/>
          <p:cNvSpPr txBox="1">
            <a:spLocks noGrp="1" noChangeArrowheads="1"/>
          </p:cNvSpPr>
          <p:nvPr/>
        </p:nvSpPr>
        <p:spPr bwMode="auto">
          <a:xfrm>
            <a:off x="5926958" y="6746604"/>
            <a:ext cx="4533360" cy="354474"/>
          </a:xfrm>
          <a:prstGeom prst="rect">
            <a:avLst/>
          </a:prstGeom>
          <a:noFill/>
          <a:ln w="9525">
            <a:noFill/>
            <a:miter lim="800000"/>
            <a:headEnd/>
            <a:tailEnd/>
          </a:ln>
        </p:spPr>
        <p:txBody>
          <a:bodyPr lIns="99835" tIns="49918" rIns="99835" bIns="49918" anchor="b"/>
          <a:lstStyle/>
          <a:p>
            <a:pPr marL="0" marR="0" lvl="0" indent="0" algn="r" defTabSz="993261" rtl="0" eaLnBrk="1" fontAlgn="base" latinLnBrk="0" hangingPunct="1">
              <a:lnSpc>
                <a:spcPct val="100000"/>
              </a:lnSpc>
              <a:spcBef>
                <a:spcPct val="0"/>
              </a:spcBef>
              <a:spcAft>
                <a:spcPct val="0"/>
              </a:spcAft>
              <a:buClrTx/>
              <a:buSzTx/>
              <a:buFontTx/>
              <a:buNone/>
              <a:tabLst/>
              <a:defRPr/>
            </a:pPr>
            <a:fld id="{004CA277-E25A-4034-8FC1-DCF42A9081C8}" type="slidenum">
              <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rPr>
              <a:pPr marL="0" marR="0" lvl="0" indent="0" algn="r" defTabSz="993261" rtl="0" eaLnBrk="1" fontAlgn="base" latinLnBrk="0" hangingPunct="1">
                <a:lnSpc>
                  <a:spcPct val="100000"/>
                </a:lnSpc>
                <a:spcBef>
                  <a:spcPct val="0"/>
                </a:spcBef>
                <a:spcAft>
                  <a:spcPct val="0"/>
                </a:spcAft>
                <a:buClrTx/>
                <a:buSzTx/>
                <a:buFontTx/>
                <a:buNone/>
                <a:tabLst/>
                <a:defRPr/>
              </a:pPr>
              <a:t>32</a:t>
            </a:fld>
            <a:endParaRPr kumimoji="1" lang="en-US" altLang="ja-JP" sz="1200" b="0" i="0" u="none" strike="noStrike" kern="1200" cap="none" spc="0" normalizeH="0" baseline="0" noProof="0">
              <a:ln>
                <a:noFill/>
              </a:ln>
              <a:solidFill>
                <a:srgbClr val="000000"/>
              </a:solidFill>
              <a:effectLst/>
              <a:uLnTx/>
              <a:uFillTx/>
              <a:latin typeface="Calibri" pitchFamily="34" charset="0"/>
              <a:ea typeface="ＭＳ Ｐゴシック" pitchFamily="50" charset="-128"/>
              <a:cs typeface="+mn-cs"/>
            </a:endParaRPr>
          </a:p>
        </p:txBody>
      </p:sp>
      <p:sp>
        <p:nvSpPr>
          <p:cNvPr id="1025028" name="Rectangle 2"/>
          <p:cNvSpPr>
            <a:spLocks noGrp="1" noRot="1" noChangeAspect="1" noChangeArrowheads="1" noTextEdit="1"/>
          </p:cNvSpPr>
          <p:nvPr>
            <p:ph type="sldImg"/>
          </p:nvPr>
        </p:nvSpPr>
        <p:spPr>
          <a:ln/>
        </p:spPr>
      </p:sp>
      <p:sp>
        <p:nvSpPr>
          <p:cNvPr id="1025029" name="Rectangle 3"/>
          <p:cNvSpPr>
            <a:spLocks noGrp="1" noChangeArrowheads="1"/>
          </p:cNvSpPr>
          <p:nvPr>
            <p:ph type="body" idx="1"/>
          </p:nvPr>
        </p:nvSpPr>
        <p:spPr>
          <a:noFill/>
          <a:ln/>
        </p:spPr>
        <p:txBody>
          <a:bodyPr/>
          <a:lstStyle/>
          <a:p>
            <a:endParaRPr lang="ja-JP" altLang="en-US" sz="1700" dirty="0"/>
          </a:p>
        </p:txBody>
      </p:sp>
    </p:spTree>
    <p:extLst>
      <p:ext uri="{BB962C8B-B14F-4D97-AF65-F5344CB8AC3E}">
        <p14:creationId xmlns:p14="http://schemas.microsoft.com/office/powerpoint/2010/main" val="45010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東京大学　生産技術研究所　岡部　徹　（配付資料）</a:t>
            </a:r>
          </a:p>
        </p:txBody>
      </p:sp>
      <p:sp>
        <p:nvSpPr>
          <p:cNvPr id="12451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0B9E4E-5F03-49E9-93F8-7C32A541B30E}" type="slidenum">
              <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245188"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A1B53BF3-BB48-46E4-AC86-A0FB70F3F572}"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45189" name="Rectangle 7"/>
          <p:cNvSpPr txBox="1">
            <a:spLocks noGrp="1" noChangeArrowheads="1"/>
          </p:cNvSpPr>
          <p:nvPr/>
        </p:nvSpPr>
        <p:spPr bwMode="auto">
          <a:xfrm>
            <a:off x="5630863" y="6465888"/>
            <a:ext cx="43068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6" tIns="46113" rIns="92226" bIns="46113" anchor="b"/>
          <a:lstStyle>
            <a:lvl1pPr defTabSz="922338" eaLnBrk="0" hangingPunct="0">
              <a:defRPr kumimoji="1" sz="3600" b="1">
                <a:solidFill>
                  <a:schemeClr val="tx1"/>
                </a:solidFill>
                <a:latin typeface="Arial" pitchFamily="34" charset="0"/>
                <a:ea typeface="ＭＳ Ｐゴシック" pitchFamily="50" charset="-128"/>
              </a:defRPr>
            </a:lvl1pPr>
            <a:lvl2pPr marL="742950" indent="-285750" defTabSz="922338" eaLnBrk="0" hangingPunct="0">
              <a:defRPr kumimoji="1" sz="3600" b="1">
                <a:solidFill>
                  <a:schemeClr val="tx1"/>
                </a:solidFill>
                <a:latin typeface="Arial" pitchFamily="34" charset="0"/>
                <a:ea typeface="ＭＳ Ｐゴシック" pitchFamily="50" charset="-128"/>
              </a:defRPr>
            </a:lvl2pPr>
            <a:lvl3pPr marL="1143000" indent="-228600" defTabSz="922338" eaLnBrk="0" hangingPunct="0">
              <a:defRPr kumimoji="1" sz="3600" b="1">
                <a:solidFill>
                  <a:schemeClr val="tx1"/>
                </a:solidFill>
                <a:latin typeface="Arial" pitchFamily="34" charset="0"/>
                <a:ea typeface="ＭＳ Ｐゴシック" pitchFamily="50" charset="-128"/>
              </a:defRPr>
            </a:lvl3pPr>
            <a:lvl4pPr marL="1600200" indent="-228600" defTabSz="922338" eaLnBrk="0" hangingPunct="0">
              <a:defRPr kumimoji="1" sz="3600" b="1">
                <a:solidFill>
                  <a:schemeClr val="tx1"/>
                </a:solidFill>
                <a:latin typeface="Arial" pitchFamily="34" charset="0"/>
                <a:ea typeface="ＭＳ Ｐゴシック" pitchFamily="50" charset="-128"/>
              </a:defRPr>
            </a:lvl4pPr>
            <a:lvl5pPr marL="2057400" indent="-228600" defTabSz="922338" eaLnBrk="0" hangingPunct="0">
              <a:defRPr kumimoji="1" sz="3600" b="1">
                <a:solidFill>
                  <a:schemeClr val="tx1"/>
                </a:solidFill>
                <a:latin typeface="Arial" pitchFamily="34" charset="0"/>
                <a:ea typeface="ＭＳ Ｐゴシック" pitchFamily="50" charset="-128"/>
              </a:defRPr>
            </a:lvl5pPr>
            <a:lvl6pPr marL="25146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22338"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AFB3CE58-F24A-444B-95C9-E3C77FA2709B}" type="slidenum">
              <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245190" name="Rectangle 2"/>
          <p:cNvSpPr>
            <a:spLocks noGrp="1" noRot="1" noChangeAspect="1" noChangeArrowheads="1" noTextEdit="1"/>
          </p:cNvSpPr>
          <p:nvPr>
            <p:ph type="sldImg"/>
          </p:nvPr>
        </p:nvSpPr>
        <p:spPr>
          <a:ln/>
        </p:spPr>
      </p:sp>
      <p:sp>
        <p:nvSpPr>
          <p:cNvPr id="12451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ja-JP" smtClean="0">
                <a:latin typeface="Arial" pitchFamily="34" charset="0"/>
              </a:rPr>
              <a:t>4</a:t>
            </a:r>
            <a:r>
              <a:rPr lang="ja-JP" altLang="en-US" smtClean="0">
                <a:latin typeface="Arial" pitchFamily="34" charset="0"/>
              </a:rPr>
              <a:t>月</a:t>
            </a:r>
            <a:r>
              <a:rPr lang="en-US" altLang="ja-JP" smtClean="0">
                <a:latin typeface="Arial" pitchFamily="34" charset="0"/>
              </a:rPr>
              <a:t>21</a:t>
            </a:r>
            <a:r>
              <a:rPr lang="ja-JP" altLang="en-US" smtClean="0">
                <a:latin typeface="Arial" pitchFamily="34" charset="0"/>
              </a:rPr>
              <a:t>日	</a:t>
            </a:r>
            <a:r>
              <a:rPr lang="en-US" altLang="ja-JP" smtClean="0">
                <a:latin typeface="Arial" pitchFamily="34" charset="0"/>
              </a:rPr>
              <a:t>(</a:t>
            </a:r>
            <a:r>
              <a:rPr lang="ja-JP" altLang="en-US" smtClean="0">
                <a:latin typeface="Arial" pitchFamily="34" charset="0"/>
              </a:rPr>
              <a:t>水</a:t>
            </a:r>
            <a:r>
              <a:rPr lang="en-US" altLang="ja-JP" smtClean="0">
                <a:latin typeface="Arial" pitchFamily="34" charset="0"/>
              </a:rPr>
              <a:t>)	●</a:t>
            </a:r>
          </a:p>
          <a:p>
            <a:pPr eaLnBrk="1" hangingPunct="1"/>
            <a:r>
              <a:rPr lang="en-US" altLang="ja-JP" smtClean="0">
                <a:latin typeface="Arial" pitchFamily="34" charset="0"/>
              </a:rPr>
              <a:t>	★</a:t>
            </a:r>
            <a:r>
              <a:rPr lang="ja-JP" altLang="en-US" smtClean="0">
                <a:latin typeface="Arial" pitchFamily="34" charset="0"/>
              </a:rPr>
              <a:t>国際科学技術財団主催の日本国際賞 の会合</a:t>
            </a:r>
          </a:p>
          <a:p>
            <a:pPr eaLnBrk="1" hangingPunct="1"/>
            <a:endParaRPr lang="ja-JP" altLang="en-US" smtClean="0">
              <a:latin typeface="Arial" pitchFamily="34" charset="0"/>
            </a:endParaRPr>
          </a:p>
          <a:p>
            <a:pPr eaLnBrk="1" hangingPunct="1"/>
            <a:r>
              <a:rPr lang="ja-JP" altLang="en-US" smtClean="0">
                <a:latin typeface="Arial" pitchFamily="34" charset="0"/>
              </a:rPr>
              <a:t>	★２：００　生研教授会　★その後　補佐会</a:t>
            </a:r>
          </a:p>
          <a:p>
            <a:pPr eaLnBrk="1" hangingPunct="1"/>
            <a:r>
              <a:rPr lang="ja-JP" altLang="en-US" smtClean="0">
                <a:latin typeface="Arial" pitchFamily="34" charset="0"/>
              </a:rPr>
              <a:t>	★午前、セミナー</a:t>
            </a:r>
          </a:p>
          <a:p>
            <a:pPr eaLnBrk="1" hangingPunct="1"/>
            <a:r>
              <a:rPr lang="ja-JP" altLang="en-US" smtClean="0">
                <a:latin typeface="Arial" pitchFamily="34" charset="0"/>
              </a:rPr>
              <a:t>	★午後、パーティー </a:t>
            </a:r>
          </a:p>
          <a:p>
            <a:pPr eaLnBrk="1" hangingPunct="1"/>
            <a:r>
              <a:rPr lang="ja-JP" altLang="en-US" smtClean="0">
                <a:latin typeface="Arial" pitchFamily="34" charset="0"/>
              </a:rPr>
              <a:t>□　</a:t>
            </a:r>
            <a:r>
              <a:rPr lang="en-US" altLang="ja-JP" smtClean="0">
                <a:latin typeface="Arial" pitchFamily="34" charset="0"/>
              </a:rPr>
              <a:t>4/21</a:t>
            </a:r>
            <a:r>
              <a:rPr lang="ja-JP" altLang="en-US" smtClean="0">
                <a:latin typeface="Arial" pitchFamily="34" charset="0"/>
              </a:rPr>
              <a:t>（水）もしくは</a:t>
            </a:r>
            <a:r>
              <a:rPr lang="en-US" altLang="ja-JP" smtClean="0">
                <a:latin typeface="Arial" pitchFamily="34" charset="0"/>
              </a:rPr>
              <a:t>4/20</a:t>
            </a:r>
            <a:r>
              <a:rPr lang="ja-JP" altLang="en-US" smtClean="0">
                <a:latin typeface="Arial" pitchFamily="34" charset="0"/>
              </a:rPr>
              <a:t>（火）　（株）エヌ・ティー・エス 　講演会　調整中 </a:t>
            </a:r>
          </a:p>
          <a:p>
            <a:pPr eaLnBrk="1" hangingPunct="1"/>
            <a:r>
              <a:rPr lang="en-US" altLang="ja-JP" smtClean="0">
                <a:latin typeface="Arial" pitchFamily="34" charset="0"/>
              </a:rPr>
              <a:t>【</a:t>
            </a:r>
            <a:r>
              <a:rPr lang="ja-JP" altLang="en-US" smtClean="0">
                <a:latin typeface="Arial" pitchFamily="34" charset="0"/>
              </a:rPr>
              <a:t>ＮＴＳセミナー</a:t>
            </a:r>
            <a:r>
              <a:rPr lang="en-US" altLang="ja-JP" smtClean="0">
                <a:latin typeface="Arial" pitchFamily="34" charset="0"/>
              </a:rPr>
              <a:t>】</a:t>
            </a:r>
            <a:r>
              <a:rPr lang="ja-JP" altLang="en-US" smtClean="0">
                <a:latin typeface="Arial" pitchFamily="34" charset="0"/>
              </a:rPr>
              <a:t>講演依頼企画書 </a:t>
            </a:r>
          </a:p>
          <a:p>
            <a:pPr eaLnBrk="1" hangingPunct="1"/>
            <a:r>
              <a:rPr lang="ja-JP" altLang="en-US" smtClean="0">
                <a:latin typeface="Arial" pitchFamily="34" charset="0"/>
              </a:rPr>
              <a:t>ビジネスチャンスをつかめ </a:t>
            </a:r>
          </a:p>
          <a:p>
            <a:pPr eaLnBrk="1" hangingPunct="1"/>
            <a:r>
              <a:rPr lang="ja-JP" altLang="en-US" smtClean="0">
                <a:latin typeface="Arial" pitchFamily="34" charset="0"/>
              </a:rPr>
              <a:t>希少金属（レアメタル）の回収・リサイクルの最新動向（仮題） </a:t>
            </a:r>
          </a:p>
          <a:p>
            <a:pPr eaLnBrk="1" hangingPunct="1"/>
            <a:r>
              <a:rPr lang="ja-JP" altLang="en-US" smtClean="0">
                <a:latin typeface="Arial" pitchFamily="34" charset="0"/>
              </a:rPr>
              <a:t>日時：</a:t>
            </a:r>
            <a:r>
              <a:rPr lang="en-US" altLang="ja-JP" smtClean="0">
                <a:latin typeface="Arial" pitchFamily="34" charset="0"/>
              </a:rPr>
              <a:t>2010</a:t>
            </a:r>
            <a:r>
              <a:rPr lang="ja-JP" altLang="en-US" smtClean="0">
                <a:latin typeface="Arial" pitchFamily="34" charset="0"/>
              </a:rPr>
              <a:t>年</a:t>
            </a:r>
            <a:r>
              <a:rPr lang="en-US" altLang="ja-JP" smtClean="0">
                <a:latin typeface="Arial" pitchFamily="34" charset="0"/>
              </a:rPr>
              <a:t>4</a:t>
            </a:r>
            <a:r>
              <a:rPr lang="ja-JP" altLang="en-US" smtClean="0">
                <a:latin typeface="Arial" pitchFamily="34" charset="0"/>
              </a:rPr>
              <a:t>月</a:t>
            </a:r>
            <a:r>
              <a:rPr lang="en-US" altLang="ja-JP" smtClean="0">
                <a:latin typeface="Arial" pitchFamily="34" charset="0"/>
              </a:rPr>
              <a:t>21</a:t>
            </a:r>
            <a:r>
              <a:rPr lang="ja-JP" altLang="en-US" smtClean="0">
                <a:latin typeface="Arial" pitchFamily="34" charset="0"/>
              </a:rPr>
              <a:t>日（水）で決定　場所：東京都文京区・千代田区内で調整予定 </a:t>
            </a:r>
          </a:p>
          <a:p>
            <a:pPr eaLnBrk="1" hangingPunct="1"/>
            <a:r>
              <a:rPr lang="ja-JP" altLang="en-US" smtClean="0">
                <a:latin typeface="Arial" pitchFamily="34" charset="0"/>
              </a:rPr>
              <a:t>企画：株式会社エヌ・ティー・エス（担当者：営業部市場開発課　宮木　常寛） </a:t>
            </a:r>
          </a:p>
          <a:p>
            <a:pPr eaLnBrk="1" hangingPunct="1"/>
            <a:r>
              <a:rPr lang="ja-JP" altLang="en-US" smtClean="0">
                <a:latin typeface="Arial" pitchFamily="34" charset="0"/>
              </a:rPr>
              <a:t>企画趣旨 </a:t>
            </a:r>
          </a:p>
          <a:p>
            <a:pPr eaLnBrk="1" hangingPunct="1"/>
            <a:r>
              <a:rPr lang="ja-JP" altLang="en-US" smtClean="0">
                <a:latin typeface="Arial" pitchFamily="34" charset="0"/>
              </a:rPr>
              <a:t>★	ハイテク産業を支える希少金属（レアメタル）が、価額が高騰、将来的に供給不安に見舞われているとの観測から注目を集めています。その供給不安をどのように解消し、レアメタルを安定に確保するための対策として、効率的な回収・リサイクル技術、代替材料の開発など様々な取り組みが、活発に行われています。 </a:t>
            </a:r>
          </a:p>
          <a:p>
            <a:pPr eaLnBrk="1" hangingPunct="1"/>
            <a:r>
              <a:rPr lang="ja-JP" altLang="en-US" smtClean="0">
                <a:latin typeface="Arial" pitchFamily="34" charset="0"/>
              </a:rPr>
              <a:t>★	本セミナーでは、レアメタルの回収･リサイクル技術を最新の研究成果を踏まえ今後の課題、展望、ビジネスチャンスの可能性について第一線でご活躍の先生方よりご講演いただきたく考えております。 </a:t>
            </a:r>
          </a:p>
          <a:p>
            <a:pPr eaLnBrk="1" hangingPunct="1"/>
            <a:r>
              <a:rPr lang="ja-JP" altLang="en-US" smtClean="0">
                <a:latin typeface="Arial" pitchFamily="34" charset="0"/>
              </a:rPr>
              <a:t>★	対象：レアメタルを取り扱うあらゆるメーカの技術者・研究者をはじめ、その回収・リサイクルビジネスに関心のある全ての方々など。 </a:t>
            </a:r>
          </a:p>
          <a:p>
            <a:pPr eaLnBrk="1" hangingPunct="1"/>
            <a:r>
              <a:rPr lang="ja-JP" altLang="en-US" smtClean="0">
                <a:latin typeface="Arial" pitchFamily="34" charset="0"/>
              </a:rPr>
              <a:t>主催：株式会社エヌ・ティー・エス　〒</a:t>
            </a:r>
            <a:r>
              <a:rPr lang="en-US" altLang="ja-JP" smtClean="0">
                <a:latin typeface="Arial" pitchFamily="34" charset="0"/>
              </a:rPr>
              <a:t>113-0034 </a:t>
            </a:r>
          </a:p>
          <a:p>
            <a:pPr eaLnBrk="1" hangingPunct="1"/>
            <a:r>
              <a:rPr lang="ja-JP" altLang="en-US" smtClean="0">
                <a:latin typeface="Arial" pitchFamily="34" charset="0"/>
              </a:rPr>
              <a:t>東京都文京区湯島</a:t>
            </a:r>
            <a:r>
              <a:rPr lang="en-US" altLang="ja-JP" smtClean="0">
                <a:latin typeface="Arial" pitchFamily="34" charset="0"/>
              </a:rPr>
              <a:t>2-16-16</a:t>
            </a:r>
            <a:r>
              <a:rPr lang="ja-JP" altLang="en-US" smtClean="0">
                <a:latin typeface="Arial" pitchFamily="34" charset="0"/>
              </a:rPr>
              <a:t>　電話</a:t>
            </a:r>
            <a:r>
              <a:rPr lang="en-US" altLang="ja-JP" smtClean="0">
                <a:latin typeface="Arial" pitchFamily="34" charset="0"/>
              </a:rPr>
              <a:t>03-3814-9151</a:t>
            </a:r>
            <a:r>
              <a:rPr lang="ja-JP" altLang="en-US" smtClean="0">
                <a:latin typeface="Arial" pitchFamily="34" charset="0"/>
              </a:rPr>
              <a:t>　</a:t>
            </a:r>
            <a:r>
              <a:rPr lang="en-US" altLang="ja-JP" smtClean="0">
                <a:latin typeface="Arial" pitchFamily="34" charset="0"/>
              </a:rPr>
              <a:t>FAX03-3814-9152 </a:t>
            </a:r>
          </a:p>
          <a:p>
            <a:pPr eaLnBrk="1" hangingPunct="1"/>
            <a:r>
              <a:rPr lang="en-US" altLang="ja-JP" smtClean="0">
                <a:latin typeface="Arial" pitchFamily="34" charset="0"/>
              </a:rPr>
              <a:t>http://www.nts-book.co.jp/</a:t>
            </a:r>
            <a:r>
              <a:rPr lang="ja-JP" altLang="en-US" smtClean="0">
                <a:latin typeface="Arial" pitchFamily="34" charset="0"/>
              </a:rPr>
              <a:t>　</a:t>
            </a:r>
            <a:r>
              <a:rPr lang="en-US" altLang="ja-JP" smtClean="0">
                <a:latin typeface="Arial" pitchFamily="34" charset="0"/>
              </a:rPr>
              <a:t>E-mail:j-miyaki</a:t>
            </a:r>
            <a:r>
              <a:rPr lang="ja-JP" altLang="en-US" smtClean="0">
                <a:latin typeface="Arial" pitchFamily="34" charset="0"/>
              </a:rPr>
              <a:t>＠</a:t>
            </a:r>
            <a:r>
              <a:rPr lang="en-US" altLang="ja-JP" smtClean="0">
                <a:latin typeface="Arial" pitchFamily="34" charset="0"/>
              </a:rPr>
              <a:t>nts-book.co.jp </a:t>
            </a:r>
          </a:p>
          <a:p>
            <a:pPr eaLnBrk="1" hangingPunct="1"/>
            <a:r>
              <a:rPr lang="en-US" altLang="ja-JP" smtClean="0">
                <a:latin typeface="Arial" pitchFamily="34" charset="0"/>
              </a:rPr>
              <a:t>【</a:t>
            </a:r>
            <a:r>
              <a:rPr lang="ja-JP" altLang="en-US" smtClean="0">
                <a:latin typeface="Arial" pitchFamily="34" charset="0"/>
              </a:rPr>
              <a:t>ＮＴＳセミナー</a:t>
            </a:r>
            <a:r>
              <a:rPr lang="en-US" altLang="ja-JP" smtClean="0">
                <a:latin typeface="Arial" pitchFamily="34" charset="0"/>
              </a:rPr>
              <a:t>】</a:t>
            </a:r>
            <a:r>
              <a:rPr lang="ja-JP" altLang="en-US" smtClean="0">
                <a:latin typeface="Arial" pitchFamily="34" charset="0"/>
              </a:rPr>
              <a:t>企画構成案 </a:t>
            </a:r>
          </a:p>
          <a:p>
            <a:pPr eaLnBrk="1" hangingPunct="1"/>
            <a:r>
              <a:rPr lang="ja-JP" altLang="en-US" smtClean="0">
                <a:latin typeface="Arial" pitchFamily="34" charset="0"/>
              </a:rPr>
              <a:t>ビジネスチャンスをつかめ　　 </a:t>
            </a:r>
          </a:p>
          <a:p>
            <a:pPr eaLnBrk="1" hangingPunct="1"/>
            <a:r>
              <a:rPr lang="ja-JP" altLang="en-US" smtClean="0">
                <a:latin typeface="Arial" pitchFamily="34" charset="0"/>
              </a:rPr>
              <a:t>希少金属（レアメタル）の回収・リサイクルの最新動向（仮題） </a:t>
            </a:r>
          </a:p>
          <a:p>
            <a:pPr eaLnBrk="1" hangingPunct="1"/>
            <a:r>
              <a:rPr lang="ja-JP" altLang="en-US" smtClean="0">
                <a:latin typeface="Arial" pitchFamily="34" charset="0"/>
              </a:rPr>
              <a:t>タイトルは一部仮題、講師および時間配分は決定です。 </a:t>
            </a:r>
          </a:p>
          <a:p>
            <a:pPr eaLnBrk="1" hangingPunct="1"/>
            <a:r>
              <a:rPr lang="ja-JP" altLang="en-US" smtClean="0">
                <a:latin typeface="Arial" pitchFamily="34" charset="0"/>
              </a:rPr>
              <a:t>第１講　レアメタルリサイクルの現状と今後の展望 </a:t>
            </a:r>
          </a:p>
          <a:p>
            <a:pPr eaLnBrk="1" hangingPunct="1"/>
            <a:r>
              <a:rPr lang="ja-JP" altLang="en-US" smtClean="0">
                <a:latin typeface="Arial" pitchFamily="34" charset="0"/>
              </a:rPr>
              <a:t>岡部　徹氏（東京大学　生産技術研究所　教授）</a:t>
            </a:r>
            <a:r>
              <a:rPr lang="en-US" altLang="ja-JP" smtClean="0">
                <a:latin typeface="Arial" pitchFamily="34" charset="0"/>
              </a:rPr>
              <a:t>【</a:t>
            </a:r>
            <a:r>
              <a:rPr lang="ja-JP" altLang="en-US" smtClean="0">
                <a:latin typeface="Arial" pitchFamily="34" charset="0"/>
              </a:rPr>
              <a:t>内諾済み</a:t>
            </a:r>
            <a:r>
              <a:rPr lang="en-US" altLang="ja-JP" smtClean="0">
                <a:latin typeface="Arial" pitchFamily="34" charset="0"/>
              </a:rPr>
              <a:t>】 </a:t>
            </a:r>
          </a:p>
          <a:p>
            <a:pPr eaLnBrk="1" hangingPunct="1"/>
            <a:r>
              <a:rPr lang="ja-JP" altLang="en-US" smtClean="0">
                <a:latin typeface="Arial" pitchFamily="34" charset="0"/>
              </a:rPr>
              <a:t>　　　　講演時間帯＜</a:t>
            </a:r>
            <a:r>
              <a:rPr lang="en-US" altLang="ja-JP" smtClean="0">
                <a:latin typeface="Arial" pitchFamily="34" charset="0"/>
              </a:rPr>
              <a:t>10</a:t>
            </a:r>
            <a:r>
              <a:rPr lang="ja-JP" altLang="en-US" smtClean="0">
                <a:latin typeface="Arial" pitchFamily="34" charset="0"/>
              </a:rPr>
              <a:t>：</a:t>
            </a:r>
            <a:r>
              <a:rPr lang="en-US" altLang="ja-JP" smtClean="0">
                <a:latin typeface="Arial" pitchFamily="34" charset="0"/>
              </a:rPr>
              <a:t>00</a:t>
            </a:r>
            <a:r>
              <a:rPr lang="ja-JP" altLang="en-US" smtClean="0">
                <a:latin typeface="Arial" pitchFamily="34" charset="0"/>
              </a:rPr>
              <a:t>～</a:t>
            </a:r>
            <a:r>
              <a:rPr lang="en-US" altLang="ja-JP" smtClean="0">
                <a:latin typeface="Arial" pitchFamily="34" charset="0"/>
              </a:rPr>
              <a:t>11</a:t>
            </a:r>
            <a:r>
              <a:rPr lang="ja-JP" altLang="en-US" smtClean="0">
                <a:latin typeface="Arial" pitchFamily="34" charset="0"/>
              </a:rPr>
              <a:t>：</a:t>
            </a:r>
            <a:r>
              <a:rPr lang="en-US" altLang="ja-JP" smtClean="0">
                <a:latin typeface="Arial" pitchFamily="34" charset="0"/>
              </a:rPr>
              <a:t>30</a:t>
            </a:r>
            <a:r>
              <a:rPr lang="ja-JP" altLang="en-US" smtClean="0">
                <a:latin typeface="Arial" pitchFamily="34" charset="0"/>
              </a:rPr>
              <a:t>＞（</a:t>
            </a:r>
            <a:r>
              <a:rPr lang="en-US" altLang="ja-JP" smtClean="0">
                <a:latin typeface="Arial" pitchFamily="34" charset="0"/>
              </a:rPr>
              <a:t>90</a:t>
            </a:r>
            <a:r>
              <a:rPr lang="ja-JP" altLang="en-US" smtClean="0">
                <a:latin typeface="Arial" pitchFamily="34" charset="0"/>
              </a:rPr>
              <a:t>分）（予定） </a:t>
            </a:r>
          </a:p>
          <a:p>
            <a:pPr eaLnBrk="1" hangingPunct="1"/>
            <a:r>
              <a:rPr lang="ja-JP" altLang="en-US" smtClean="0">
                <a:latin typeface="Arial" pitchFamily="34" charset="0"/>
              </a:rPr>
              <a:t>昼休憩 　＜</a:t>
            </a:r>
            <a:r>
              <a:rPr lang="en-US" altLang="ja-JP" smtClean="0">
                <a:latin typeface="Arial" pitchFamily="34" charset="0"/>
              </a:rPr>
              <a:t>11</a:t>
            </a:r>
            <a:r>
              <a:rPr lang="ja-JP" altLang="en-US" smtClean="0">
                <a:latin typeface="Arial" pitchFamily="34" charset="0"/>
              </a:rPr>
              <a:t>：</a:t>
            </a:r>
            <a:r>
              <a:rPr lang="en-US" altLang="ja-JP" smtClean="0">
                <a:latin typeface="Arial" pitchFamily="34" charset="0"/>
              </a:rPr>
              <a:t>30</a:t>
            </a:r>
            <a:r>
              <a:rPr lang="ja-JP" altLang="en-US" smtClean="0">
                <a:latin typeface="Arial" pitchFamily="34" charset="0"/>
              </a:rPr>
              <a:t>～</a:t>
            </a:r>
            <a:r>
              <a:rPr lang="en-US" altLang="ja-JP" smtClean="0">
                <a:latin typeface="Arial" pitchFamily="34" charset="0"/>
              </a:rPr>
              <a:t>12</a:t>
            </a:r>
            <a:r>
              <a:rPr lang="ja-JP" altLang="en-US" smtClean="0">
                <a:latin typeface="Arial" pitchFamily="34" charset="0"/>
              </a:rPr>
              <a:t>：</a:t>
            </a:r>
            <a:r>
              <a:rPr lang="en-US" altLang="ja-JP" smtClean="0">
                <a:latin typeface="Arial" pitchFamily="34" charset="0"/>
              </a:rPr>
              <a:t>30</a:t>
            </a:r>
            <a:r>
              <a:rPr lang="ja-JP" altLang="en-US" smtClean="0">
                <a:latin typeface="Arial" pitchFamily="34" charset="0"/>
              </a:rPr>
              <a:t>＞（</a:t>
            </a:r>
            <a:r>
              <a:rPr lang="en-US" altLang="ja-JP" smtClean="0">
                <a:latin typeface="Arial" pitchFamily="34" charset="0"/>
              </a:rPr>
              <a:t>60</a:t>
            </a:r>
            <a:r>
              <a:rPr lang="ja-JP" altLang="en-US" smtClean="0">
                <a:latin typeface="Arial" pitchFamily="34" charset="0"/>
              </a:rPr>
              <a:t>分）（予定） </a:t>
            </a:r>
          </a:p>
          <a:p>
            <a:pPr eaLnBrk="1" hangingPunct="1"/>
            <a:r>
              <a:rPr lang="ja-JP" altLang="en-US" smtClean="0">
                <a:latin typeface="Arial" pitchFamily="34" charset="0"/>
              </a:rPr>
              <a:t>第２講　</a:t>
            </a:r>
            <a:r>
              <a:rPr lang="en-US" altLang="ja-JP" smtClean="0">
                <a:latin typeface="Arial" pitchFamily="34" charset="0"/>
              </a:rPr>
              <a:t>SDA</a:t>
            </a:r>
            <a:r>
              <a:rPr lang="ja-JP" altLang="en-US" smtClean="0">
                <a:latin typeface="Arial" pitchFamily="34" charset="0"/>
              </a:rPr>
              <a:t>からのレアメタル回収システムの技術開発（仮題） </a:t>
            </a:r>
          </a:p>
          <a:p>
            <a:pPr eaLnBrk="1" hangingPunct="1"/>
            <a:r>
              <a:rPr lang="ja-JP" altLang="en-US" smtClean="0">
                <a:latin typeface="Arial" pitchFamily="34" charset="0"/>
              </a:rPr>
              <a:t>中村　崇（東北大学　多元物質研究所　教授）</a:t>
            </a:r>
            <a:r>
              <a:rPr lang="en-US" altLang="ja-JP" smtClean="0">
                <a:latin typeface="Arial" pitchFamily="34" charset="0"/>
              </a:rPr>
              <a:t>【</a:t>
            </a:r>
            <a:r>
              <a:rPr lang="ja-JP" altLang="en-US" smtClean="0">
                <a:latin typeface="Arial" pitchFamily="34" charset="0"/>
              </a:rPr>
              <a:t>内諾済み</a:t>
            </a:r>
            <a:r>
              <a:rPr lang="en-US" altLang="ja-JP" smtClean="0">
                <a:latin typeface="Arial" pitchFamily="34" charset="0"/>
              </a:rPr>
              <a:t>】 </a:t>
            </a:r>
          </a:p>
          <a:p>
            <a:pPr eaLnBrk="1" hangingPunct="1"/>
            <a:r>
              <a:rPr lang="ja-JP" altLang="en-US" smtClean="0">
                <a:latin typeface="Arial" pitchFamily="34" charset="0"/>
              </a:rPr>
              <a:t>　　　　講演時間帯＜</a:t>
            </a:r>
            <a:r>
              <a:rPr lang="en-US" altLang="ja-JP" smtClean="0">
                <a:latin typeface="Arial" pitchFamily="34" charset="0"/>
              </a:rPr>
              <a:t>12</a:t>
            </a:r>
            <a:r>
              <a:rPr lang="ja-JP" altLang="en-US" smtClean="0">
                <a:latin typeface="Arial" pitchFamily="34" charset="0"/>
              </a:rPr>
              <a:t>：</a:t>
            </a:r>
            <a:r>
              <a:rPr lang="en-US" altLang="ja-JP" smtClean="0">
                <a:latin typeface="Arial" pitchFamily="34" charset="0"/>
              </a:rPr>
              <a:t>30</a:t>
            </a:r>
            <a:r>
              <a:rPr lang="ja-JP" altLang="en-US" smtClean="0">
                <a:latin typeface="Arial" pitchFamily="34" charset="0"/>
              </a:rPr>
              <a:t>～</a:t>
            </a:r>
            <a:r>
              <a:rPr lang="en-US" altLang="ja-JP" smtClean="0">
                <a:latin typeface="Arial" pitchFamily="34" charset="0"/>
              </a:rPr>
              <a:t>13</a:t>
            </a:r>
            <a:r>
              <a:rPr lang="ja-JP" altLang="en-US" smtClean="0">
                <a:latin typeface="Arial" pitchFamily="34" charset="0"/>
              </a:rPr>
              <a:t>：</a:t>
            </a:r>
            <a:r>
              <a:rPr lang="en-US" altLang="ja-JP" smtClean="0">
                <a:latin typeface="Arial" pitchFamily="34" charset="0"/>
              </a:rPr>
              <a:t>30</a:t>
            </a:r>
            <a:r>
              <a:rPr lang="ja-JP" altLang="en-US" smtClean="0">
                <a:latin typeface="Arial" pitchFamily="34" charset="0"/>
              </a:rPr>
              <a:t>＞（</a:t>
            </a:r>
            <a:r>
              <a:rPr lang="en-US" altLang="ja-JP" smtClean="0">
                <a:latin typeface="Arial" pitchFamily="34" charset="0"/>
              </a:rPr>
              <a:t>60</a:t>
            </a:r>
            <a:r>
              <a:rPr lang="ja-JP" altLang="en-US" smtClean="0">
                <a:latin typeface="Arial" pitchFamily="34" charset="0"/>
              </a:rPr>
              <a:t>分）（予定） </a:t>
            </a:r>
          </a:p>
          <a:p>
            <a:pPr eaLnBrk="1" hangingPunct="1"/>
            <a:r>
              <a:rPr lang="ja-JP" altLang="en-US" smtClean="0">
                <a:latin typeface="Arial" pitchFamily="34" charset="0"/>
              </a:rPr>
              <a:t>第３講　生物機能を用いたレアメタル回収技術開発（仮題） </a:t>
            </a:r>
          </a:p>
          <a:p>
            <a:pPr eaLnBrk="1" hangingPunct="1"/>
            <a:r>
              <a:rPr lang="ja-JP" altLang="en-US" smtClean="0">
                <a:latin typeface="Arial" pitchFamily="34" charset="0"/>
              </a:rPr>
              <a:t>山下　光雄氏（芝浦工業大学　工学部　教授）</a:t>
            </a:r>
            <a:r>
              <a:rPr lang="en-US" altLang="ja-JP" smtClean="0">
                <a:latin typeface="Arial" pitchFamily="34" charset="0"/>
              </a:rPr>
              <a:t>【</a:t>
            </a:r>
            <a:r>
              <a:rPr lang="ja-JP" altLang="en-US" smtClean="0">
                <a:latin typeface="Arial" pitchFamily="34" charset="0"/>
              </a:rPr>
              <a:t>内諾済み</a:t>
            </a:r>
            <a:r>
              <a:rPr lang="en-US" altLang="ja-JP" smtClean="0">
                <a:latin typeface="Arial" pitchFamily="34" charset="0"/>
              </a:rPr>
              <a:t>】 </a:t>
            </a:r>
          </a:p>
          <a:p>
            <a:pPr eaLnBrk="1" hangingPunct="1"/>
            <a:r>
              <a:rPr lang="ja-JP" altLang="en-US" smtClean="0">
                <a:latin typeface="Arial" pitchFamily="34" charset="0"/>
              </a:rPr>
              <a:t>　　　　講演時間帯＜</a:t>
            </a:r>
            <a:r>
              <a:rPr lang="en-US" altLang="ja-JP" smtClean="0">
                <a:latin typeface="Arial" pitchFamily="34" charset="0"/>
              </a:rPr>
              <a:t>13</a:t>
            </a:r>
            <a:r>
              <a:rPr lang="ja-JP" altLang="en-US" smtClean="0">
                <a:latin typeface="Arial" pitchFamily="34" charset="0"/>
              </a:rPr>
              <a:t>：</a:t>
            </a:r>
            <a:r>
              <a:rPr lang="en-US" altLang="ja-JP" smtClean="0">
                <a:latin typeface="Arial" pitchFamily="34" charset="0"/>
              </a:rPr>
              <a:t>35</a:t>
            </a:r>
            <a:r>
              <a:rPr lang="ja-JP" altLang="en-US" smtClean="0">
                <a:latin typeface="Arial" pitchFamily="34" charset="0"/>
              </a:rPr>
              <a:t>～</a:t>
            </a:r>
            <a:r>
              <a:rPr lang="en-US" altLang="ja-JP" smtClean="0">
                <a:latin typeface="Arial" pitchFamily="34" charset="0"/>
              </a:rPr>
              <a:t>14:35</a:t>
            </a:r>
            <a:r>
              <a:rPr lang="ja-JP" altLang="en-US" smtClean="0">
                <a:latin typeface="Arial" pitchFamily="34" charset="0"/>
              </a:rPr>
              <a:t>＞（</a:t>
            </a:r>
            <a:r>
              <a:rPr lang="en-US" altLang="ja-JP" smtClean="0">
                <a:latin typeface="Arial" pitchFamily="34" charset="0"/>
              </a:rPr>
              <a:t>60</a:t>
            </a:r>
            <a:r>
              <a:rPr lang="ja-JP" altLang="en-US" smtClean="0">
                <a:latin typeface="Arial" pitchFamily="34" charset="0"/>
              </a:rPr>
              <a:t>分）（予定） </a:t>
            </a:r>
          </a:p>
          <a:p>
            <a:pPr eaLnBrk="1" hangingPunct="1"/>
            <a:r>
              <a:rPr lang="ja-JP" altLang="en-US" smtClean="0">
                <a:latin typeface="Arial" pitchFamily="34" charset="0"/>
              </a:rPr>
              <a:t>休憩　　　＜</a:t>
            </a:r>
            <a:r>
              <a:rPr lang="en-US" altLang="ja-JP" smtClean="0">
                <a:latin typeface="Arial" pitchFamily="34" charset="0"/>
              </a:rPr>
              <a:t>14</a:t>
            </a:r>
            <a:r>
              <a:rPr lang="ja-JP" altLang="en-US" smtClean="0">
                <a:latin typeface="Arial" pitchFamily="34" charset="0"/>
              </a:rPr>
              <a:t>：</a:t>
            </a:r>
            <a:r>
              <a:rPr lang="en-US" altLang="ja-JP" smtClean="0">
                <a:latin typeface="Arial" pitchFamily="34" charset="0"/>
              </a:rPr>
              <a:t>35</a:t>
            </a:r>
            <a:r>
              <a:rPr lang="ja-JP" altLang="en-US" smtClean="0">
                <a:latin typeface="Arial" pitchFamily="34" charset="0"/>
              </a:rPr>
              <a:t>～</a:t>
            </a:r>
            <a:r>
              <a:rPr lang="en-US" altLang="ja-JP" smtClean="0">
                <a:latin typeface="Arial" pitchFamily="34" charset="0"/>
              </a:rPr>
              <a:t>14</a:t>
            </a:r>
            <a:r>
              <a:rPr lang="ja-JP" altLang="en-US" smtClean="0">
                <a:latin typeface="Arial" pitchFamily="34" charset="0"/>
              </a:rPr>
              <a:t>：</a:t>
            </a:r>
            <a:r>
              <a:rPr lang="en-US" altLang="ja-JP" smtClean="0">
                <a:latin typeface="Arial" pitchFamily="34" charset="0"/>
              </a:rPr>
              <a:t>45</a:t>
            </a:r>
            <a:r>
              <a:rPr lang="ja-JP" altLang="en-US" smtClean="0">
                <a:latin typeface="Arial" pitchFamily="34" charset="0"/>
              </a:rPr>
              <a:t>＞（</a:t>
            </a:r>
            <a:r>
              <a:rPr lang="en-US" altLang="ja-JP" smtClean="0">
                <a:latin typeface="Arial" pitchFamily="34" charset="0"/>
              </a:rPr>
              <a:t>10</a:t>
            </a:r>
            <a:r>
              <a:rPr lang="ja-JP" altLang="en-US" smtClean="0">
                <a:latin typeface="Arial" pitchFamily="34" charset="0"/>
              </a:rPr>
              <a:t>分）（予定） </a:t>
            </a:r>
          </a:p>
          <a:p>
            <a:pPr eaLnBrk="1" hangingPunct="1"/>
            <a:r>
              <a:rPr lang="ja-JP" altLang="en-US" smtClean="0">
                <a:latin typeface="Arial" pitchFamily="34" charset="0"/>
              </a:rPr>
              <a:t>第４講　バイオマス廃棄物を利用した貴金属の回収 </a:t>
            </a:r>
          </a:p>
          <a:p>
            <a:pPr eaLnBrk="1" hangingPunct="1"/>
            <a:r>
              <a:rPr lang="ja-JP" altLang="en-US" smtClean="0">
                <a:latin typeface="Arial" pitchFamily="34" charset="0"/>
              </a:rPr>
              <a:t>　　　　川喜田　英孝氏（佐賀大学　理工学部　機能物質化学科　助教）</a:t>
            </a:r>
            <a:r>
              <a:rPr lang="en-US" altLang="ja-JP" smtClean="0">
                <a:latin typeface="Arial" pitchFamily="34" charset="0"/>
              </a:rPr>
              <a:t>【</a:t>
            </a:r>
            <a:r>
              <a:rPr lang="ja-JP" altLang="en-US" smtClean="0">
                <a:latin typeface="Arial" pitchFamily="34" charset="0"/>
              </a:rPr>
              <a:t>内諾済み</a:t>
            </a:r>
            <a:r>
              <a:rPr lang="en-US" altLang="ja-JP" smtClean="0">
                <a:latin typeface="Arial" pitchFamily="34" charset="0"/>
              </a:rPr>
              <a:t>】 </a:t>
            </a:r>
          </a:p>
          <a:p>
            <a:pPr eaLnBrk="1" hangingPunct="1"/>
            <a:r>
              <a:rPr lang="ja-JP" altLang="en-US" smtClean="0">
                <a:latin typeface="Arial" pitchFamily="34" charset="0"/>
              </a:rPr>
              <a:t>　　　　講演時間帯＜</a:t>
            </a:r>
            <a:r>
              <a:rPr lang="en-US" altLang="ja-JP" smtClean="0">
                <a:latin typeface="Arial" pitchFamily="34" charset="0"/>
              </a:rPr>
              <a:t>14</a:t>
            </a:r>
            <a:r>
              <a:rPr lang="ja-JP" altLang="en-US" smtClean="0">
                <a:latin typeface="Arial" pitchFamily="34" charset="0"/>
              </a:rPr>
              <a:t>：</a:t>
            </a:r>
            <a:r>
              <a:rPr lang="en-US" altLang="ja-JP" smtClean="0">
                <a:latin typeface="Arial" pitchFamily="34" charset="0"/>
              </a:rPr>
              <a:t>45</a:t>
            </a:r>
            <a:r>
              <a:rPr lang="ja-JP" altLang="en-US" smtClean="0">
                <a:latin typeface="Arial" pitchFamily="34" charset="0"/>
              </a:rPr>
              <a:t>～</a:t>
            </a:r>
            <a:r>
              <a:rPr lang="en-US" altLang="ja-JP" smtClean="0">
                <a:latin typeface="Arial" pitchFamily="34" charset="0"/>
              </a:rPr>
              <a:t>15:45</a:t>
            </a:r>
            <a:r>
              <a:rPr lang="ja-JP" altLang="en-US" smtClean="0">
                <a:latin typeface="Arial" pitchFamily="34" charset="0"/>
              </a:rPr>
              <a:t>＞（</a:t>
            </a:r>
            <a:r>
              <a:rPr lang="en-US" altLang="ja-JP" smtClean="0">
                <a:latin typeface="Arial" pitchFamily="34" charset="0"/>
              </a:rPr>
              <a:t>60</a:t>
            </a:r>
            <a:r>
              <a:rPr lang="ja-JP" altLang="en-US" smtClean="0">
                <a:latin typeface="Arial" pitchFamily="34" charset="0"/>
              </a:rPr>
              <a:t>分）（予定） </a:t>
            </a:r>
          </a:p>
          <a:p>
            <a:pPr eaLnBrk="1" hangingPunct="1"/>
            <a:r>
              <a:rPr lang="ja-JP" altLang="en-US" smtClean="0">
                <a:latin typeface="Arial" pitchFamily="34" charset="0"/>
              </a:rPr>
              <a:t>第５講　イオン液体を用いたレアメタル再資源化システムの開発（仮題） </a:t>
            </a:r>
          </a:p>
          <a:p>
            <a:pPr eaLnBrk="1" hangingPunct="1"/>
            <a:r>
              <a:rPr lang="ja-JP" altLang="en-US" smtClean="0">
                <a:latin typeface="Arial" pitchFamily="34" charset="0"/>
              </a:rPr>
              <a:t>　後藤　雅宏氏（九州大学　大学院工学研究院  応用化学部門　教授）　 </a:t>
            </a:r>
          </a:p>
          <a:p>
            <a:pPr eaLnBrk="1" hangingPunct="1"/>
            <a:r>
              <a:rPr lang="ja-JP" altLang="en-US" smtClean="0">
                <a:latin typeface="Arial" pitchFamily="34" charset="0"/>
              </a:rPr>
              <a:t>または　久保田　富生子氏（九州大学　大学院工学研究院  応用化学部門　助教）</a:t>
            </a:r>
            <a:r>
              <a:rPr lang="en-US" altLang="ja-JP" smtClean="0">
                <a:latin typeface="Arial" pitchFamily="34" charset="0"/>
              </a:rPr>
              <a:t>【</a:t>
            </a:r>
            <a:r>
              <a:rPr lang="ja-JP" altLang="en-US" smtClean="0">
                <a:latin typeface="Arial" pitchFamily="34" charset="0"/>
              </a:rPr>
              <a:t>内諾済み</a:t>
            </a:r>
            <a:r>
              <a:rPr lang="en-US" altLang="ja-JP" smtClean="0">
                <a:latin typeface="Arial" pitchFamily="34" charset="0"/>
              </a:rPr>
              <a:t>】 </a:t>
            </a:r>
          </a:p>
          <a:p>
            <a:pPr eaLnBrk="1" hangingPunct="1"/>
            <a:r>
              <a:rPr lang="ja-JP" altLang="en-US" smtClean="0">
                <a:latin typeface="Arial" pitchFamily="34" charset="0"/>
              </a:rPr>
              <a:t>　　　　講演時間帯＜</a:t>
            </a:r>
            <a:r>
              <a:rPr lang="en-US" altLang="ja-JP" smtClean="0">
                <a:latin typeface="Arial" pitchFamily="34" charset="0"/>
              </a:rPr>
              <a:t>15</a:t>
            </a:r>
            <a:r>
              <a:rPr lang="ja-JP" altLang="en-US" smtClean="0">
                <a:latin typeface="Arial" pitchFamily="34" charset="0"/>
              </a:rPr>
              <a:t>：</a:t>
            </a:r>
            <a:r>
              <a:rPr lang="en-US" altLang="ja-JP" smtClean="0">
                <a:latin typeface="Arial" pitchFamily="34" charset="0"/>
              </a:rPr>
              <a:t>50</a:t>
            </a:r>
            <a:r>
              <a:rPr lang="ja-JP" altLang="en-US" smtClean="0">
                <a:latin typeface="Arial" pitchFamily="34" charset="0"/>
              </a:rPr>
              <a:t>～</a:t>
            </a:r>
            <a:r>
              <a:rPr lang="en-US" altLang="ja-JP" smtClean="0">
                <a:latin typeface="Arial" pitchFamily="34" charset="0"/>
              </a:rPr>
              <a:t>16:50</a:t>
            </a:r>
            <a:r>
              <a:rPr lang="ja-JP" altLang="en-US" smtClean="0">
                <a:latin typeface="Arial" pitchFamily="34" charset="0"/>
              </a:rPr>
              <a:t>＞（</a:t>
            </a:r>
            <a:r>
              <a:rPr lang="en-US" altLang="ja-JP" smtClean="0">
                <a:latin typeface="Arial" pitchFamily="34" charset="0"/>
              </a:rPr>
              <a:t>60</a:t>
            </a:r>
            <a:r>
              <a:rPr lang="ja-JP" altLang="en-US" smtClean="0">
                <a:latin typeface="Arial" pitchFamily="34" charset="0"/>
              </a:rPr>
              <a:t>分）（予定） </a:t>
            </a:r>
          </a:p>
          <a:p>
            <a:pPr eaLnBrk="1" hangingPunct="1"/>
            <a:r>
              <a:rPr lang="ja-JP" altLang="en-US" smtClean="0">
                <a:latin typeface="Arial" pitchFamily="34" charset="0"/>
              </a:rPr>
              <a:t>終了　　</a:t>
            </a:r>
            <a:r>
              <a:rPr lang="en-US" altLang="ja-JP" smtClean="0">
                <a:latin typeface="Arial" pitchFamily="34" charset="0"/>
              </a:rPr>
              <a:t>1</a:t>
            </a:r>
            <a:r>
              <a:rPr lang="ja-JP" altLang="en-US" smtClean="0">
                <a:latin typeface="Arial" pitchFamily="34" charset="0"/>
              </a:rPr>
              <a:t>７：００　予定 </a:t>
            </a:r>
          </a:p>
          <a:p>
            <a:pPr eaLnBrk="1" hangingPunct="1"/>
            <a:r>
              <a:rPr lang="ja-JP" altLang="en-US" smtClean="0">
                <a:latin typeface="Arial" pitchFamily="34" charset="0"/>
              </a:rPr>
              <a:t>＊ご講演時間には、質疑応答時間を含みます。 </a:t>
            </a:r>
          </a:p>
          <a:p>
            <a:pPr eaLnBrk="1" hangingPunct="1"/>
            <a:r>
              <a:rPr lang="ja-JP" altLang="en-US" smtClean="0">
                <a:latin typeface="Arial" pitchFamily="34" charset="0"/>
              </a:rPr>
              <a:t>＊日程は、で調整させていただいております。決定次第ご連絡いたします。 </a:t>
            </a:r>
          </a:p>
          <a:p>
            <a:pPr eaLnBrk="1" hangingPunct="1"/>
            <a:r>
              <a:rPr lang="ja-JP" altLang="en-US" smtClean="0">
                <a:latin typeface="Arial" pitchFamily="34" charset="0"/>
              </a:rPr>
              <a:t>セミナーご出講有難う御座います。 </a:t>
            </a:r>
          </a:p>
          <a:p>
            <a:pPr eaLnBrk="1" hangingPunct="1"/>
            <a:r>
              <a:rPr lang="ja-JP" altLang="en-US" smtClean="0">
                <a:latin typeface="Arial" pitchFamily="34" charset="0"/>
              </a:rPr>
              <a:t>日程につきましては、まずは</a:t>
            </a:r>
            <a:r>
              <a:rPr lang="en-US" altLang="ja-JP" smtClean="0">
                <a:latin typeface="Arial" pitchFamily="34" charset="0"/>
              </a:rPr>
              <a:t>4/19</a:t>
            </a:r>
            <a:r>
              <a:rPr lang="ja-JP" altLang="en-US" smtClean="0">
                <a:latin typeface="Arial" pitchFamily="34" charset="0"/>
              </a:rPr>
              <a:t>の週で </a:t>
            </a:r>
          </a:p>
          <a:p>
            <a:pPr eaLnBrk="1" hangingPunct="1"/>
            <a:r>
              <a:rPr lang="ja-JP" altLang="en-US" smtClean="0">
                <a:latin typeface="Arial" pitchFamily="34" charset="0"/>
              </a:rPr>
              <a:t>調整させていただければと存じます。 </a:t>
            </a:r>
          </a:p>
          <a:p>
            <a:pPr eaLnBrk="1" hangingPunct="1"/>
            <a:r>
              <a:rPr lang="ja-JP" altLang="en-US" smtClean="0">
                <a:latin typeface="Arial" pitchFamily="34" charset="0"/>
              </a:rPr>
              <a:t>なお、東北大学中村先生から今週末に正式 </a:t>
            </a:r>
          </a:p>
          <a:p>
            <a:pPr eaLnBrk="1" hangingPunct="1"/>
            <a:r>
              <a:rPr lang="ja-JP" altLang="en-US" smtClean="0">
                <a:latin typeface="Arial" pitchFamily="34" charset="0"/>
              </a:rPr>
              <a:t>お返事をいただき次第調整させていただきます。 </a:t>
            </a:r>
          </a:p>
          <a:p>
            <a:pPr eaLnBrk="1" hangingPunct="1"/>
            <a:r>
              <a:rPr lang="ja-JP" altLang="en-US" smtClean="0">
                <a:latin typeface="Arial" pitchFamily="34" charset="0"/>
              </a:rPr>
              <a:t>************************************** </a:t>
            </a:r>
          </a:p>
          <a:p>
            <a:pPr eaLnBrk="1" hangingPunct="1"/>
            <a:r>
              <a:rPr lang="ja-JP" altLang="en-US" smtClean="0">
                <a:latin typeface="Arial" pitchFamily="34" charset="0"/>
              </a:rPr>
              <a:t>（株）エヌ・ティー・エス </a:t>
            </a:r>
          </a:p>
          <a:p>
            <a:pPr eaLnBrk="1" hangingPunct="1"/>
            <a:r>
              <a:rPr lang="ja-JP" altLang="en-US" smtClean="0">
                <a:latin typeface="Arial" pitchFamily="34" charset="0"/>
              </a:rPr>
              <a:t>営業部市場開発課 </a:t>
            </a:r>
          </a:p>
          <a:p>
            <a:pPr eaLnBrk="1" hangingPunct="1"/>
            <a:r>
              <a:rPr lang="ja-JP" altLang="en-US" smtClean="0">
                <a:latin typeface="Arial" pitchFamily="34" charset="0"/>
              </a:rPr>
              <a:t>宮木　常寛 </a:t>
            </a:r>
          </a:p>
          <a:p>
            <a:pPr eaLnBrk="1" hangingPunct="1"/>
            <a:r>
              <a:rPr lang="en-US" altLang="ja-JP" smtClean="0">
                <a:latin typeface="Arial" pitchFamily="34" charset="0"/>
              </a:rPr>
              <a:t>E-mail:</a:t>
            </a:r>
            <a:r>
              <a:rPr lang="ja-JP" altLang="en-US" smtClean="0">
                <a:latin typeface="Arial" pitchFamily="34" charset="0"/>
              </a:rPr>
              <a:t>　</a:t>
            </a:r>
            <a:r>
              <a:rPr lang="en-US" altLang="ja-JP" smtClean="0">
                <a:latin typeface="Arial" pitchFamily="34" charset="0"/>
              </a:rPr>
              <a:t>j-miyaki@nts-book.co.jp </a:t>
            </a:r>
          </a:p>
          <a:p>
            <a:pPr eaLnBrk="1" hangingPunct="1"/>
            <a:r>
              <a:rPr lang="en-US" altLang="ja-JP" smtClean="0">
                <a:latin typeface="Arial" pitchFamily="34" charset="0"/>
              </a:rPr>
              <a:t>URL</a:t>
            </a:r>
            <a:r>
              <a:rPr lang="ja-JP" altLang="en-US" smtClean="0">
                <a:latin typeface="Arial" pitchFamily="34" charset="0"/>
              </a:rPr>
              <a:t>　</a:t>
            </a:r>
            <a:r>
              <a:rPr lang="en-US" altLang="ja-JP" smtClean="0">
                <a:latin typeface="Arial" pitchFamily="34" charset="0"/>
              </a:rPr>
              <a:t>:</a:t>
            </a:r>
            <a:r>
              <a:rPr lang="ja-JP" altLang="en-US" smtClean="0">
                <a:latin typeface="Arial" pitchFamily="34" charset="0"/>
              </a:rPr>
              <a:t>　</a:t>
            </a:r>
            <a:r>
              <a:rPr lang="en-US" altLang="ja-JP" smtClean="0">
                <a:latin typeface="Arial" pitchFamily="34" charset="0"/>
              </a:rPr>
              <a:t>http://www.nts-book.co.jp/ </a:t>
            </a:r>
          </a:p>
          <a:p>
            <a:pPr eaLnBrk="1" hangingPunct="1"/>
            <a:r>
              <a:rPr lang="en-US" altLang="ja-JP" smtClean="0">
                <a:latin typeface="Arial" pitchFamily="34" charset="0"/>
              </a:rPr>
              <a:t>〒113-0034 </a:t>
            </a:r>
          </a:p>
          <a:p>
            <a:pPr eaLnBrk="1" hangingPunct="1"/>
            <a:r>
              <a:rPr lang="ja-JP" altLang="en-US" smtClean="0">
                <a:latin typeface="Arial" pitchFamily="34" charset="0"/>
              </a:rPr>
              <a:t>東京都文京区湯島</a:t>
            </a:r>
            <a:r>
              <a:rPr lang="en-US" altLang="ja-JP" smtClean="0">
                <a:latin typeface="Arial" pitchFamily="34" charset="0"/>
              </a:rPr>
              <a:t>2-16-16 </a:t>
            </a:r>
          </a:p>
          <a:p>
            <a:pPr eaLnBrk="1" hangingPunct="1"/>
            <a:r>
              <a:rPr lang="en-US" altLang="ja-JP" smtClean="0">
                <a:latin typeface="Arial" pitchFamily="34" charset="0"/>
              </a:rPr>
              <a:t>Tel</a:t>
            </a:r>
            <a:r>
              <a:rPr lang="ja-JP" altLang="en-US" smtClean="0">
                <a:latin typeface="Arial" pitchFamily="34" charset="0"/>
              </a:rPr>
              <a:t>：</a:t>
            </a:r>
            <a:r>
              <a:rPr lang="en-US" altLang="ja-JP" smtClean="0">
                <a:latin typeface="Arial" pitchFamily="34" charset="0"/>
              </a:rPr>
              <a:t>03-3814-9151</a:t>
            </a:r>
            <a:r>
              <a:rPr lang="ja-JP" altLang="en-US" smtClean="0">
                <a:latin typeface="Arial" pitchFamily="34" charset="0"/>
              </a:rPr>
              <a:t>　</a:t>
            </a:r>
            <a:r>
              <a:rPr lang="en-US" altLang="ja-JP" smtClean="0">
                <a:latin typeface="Arial" pitchFamily="34" charset="0"/>
              </a:rPr>
              <a:t>Fax</a:t>
            </a:r>
            <a:r>
              <a:rPr lang="ja-JP" altLang="en-US" smtClean="0">
                <a:latin typeface="Arial" pitchFamily="34" charset="0"/>
              </a:rPr>
              <a:t>：</a:t>
            </a:r>
            <a:r>
              <a:rPr lang="en-US" altLang="ja-JP" smtClean="0">
                <a:latin typeface="Arial" pitchFamily="34" charset="0"/>
              </a:rPr>
              <a:t>03-3814-9152 </a:t>
            </a:r>
          </a:p>
          <a:p>
            <a:pPr eaLnBrk="1" hangingPunct="1"/>
            <a:r>
              <a:rPr lang="en-US" altLang="ja-JP" smtClean="0">
                <a:latin typeface="Arial" pitchFamily="34" charset="0"/>
              </a:rPr>
              <a:t>Tel</a:t>
            </a:r>
            <a:r>
              <a:rPr lang="ja-JP" altLang="en-US" smtClean="0">
                <a:latin typeface="Arial" pitchFamily="34" charset="0"/>
              </a:rPr>
              <a:t>：</a:t>
            </a:r>
            <a:r>
              <a:rPr lang="en-US" altLang="ja-JP" smtClean="0">
                <a:latin typeface="Arial" pitchFamily="34" charset="0"/>
              </a:rPr>
              <a:t>03-3814-9367</a:t>
            </a:r>
            <a:r>
              <a:rPr lang="ja-JP" altLang="en-US" smtClean="0">
                <a:latin typeface="Arial" pitchFamily="34" charset="0"/>
              </a:rPr>
              <a:t>（ダイヤルイン） </a:t>
            </a:r>
          </a:p>
          <a:p>
            <a:pPr eaLnBrk="1" hangingPunct="1"/>
            <a:r>
              <a:rPr lang="ja-JP" altLang="en-US" smtClean="0">
                <a:latin typeface="Arial" pitchFamily="34" charset="0"/>
              </a:rPr>
              <a:t>＊繋がりにくい場合は、代表電話へお願いします。 </a:t>
            </a:r>
          </a:p>
          <a:p>
            <a:pPr eaLnBrk="1" hangingPunct="1"/>
            <a:r>
              <a:rPr lang="ja-JP" altLang="en-US" smtClean="0">
                <a:latin typeface="Arial" pitchFamily="34" charset="0"/>
              </a:rPr>
              <a:t>****************************************</a:t>
            </a:r>
          </a:p>
          <a:p>
            <a:pPr eaLnBrk="1" hangingPunct="1"/>
            <a:endParaRPr lang="ja-JP" altLang="en-US" smtClean="0">
              <a:latin typeface="Arial" pitchFamily="34" charset="0"/>
            </a:endParaRPr>
          </a:p>
          <a:p>
            <a:pPr eaLnBrk="1" hangingPunct="1"/>
            <a:r>
              <a:rPr lang="ja-JP" altLang="en-US" smtClean="0">
                <a:latin typeface="Arial" pitchFamily="34" charset="0"/>
              </a:rPr>
              <a:t>日頃より、大変お世話になっております。 </a:t>
            </a:r>
          </a:p>
          <a:p>
            <a:pPr eaLnBrk="1" hangingPunct="1"/>
            <a:r>
              <a:rPr lang="en-US" altLang="ja-JP" smtClean="0">
                <a:latin typeface="Arial" pitchFamily="34" charset="0"/>
              </a:rPr>
              <a:t>4</a:t>
            </a:r>
            <a:r>
              <a:rPr lang="ja-JP" altLang="en-US" smtClean="0">
                <a:latin typeface="Arial" pitchFamily="34" charset="0"/>
              </a:rPr>
              <a:t>月</a:t>
            </a:r>
            <a:r>
              <a:rPr lang="en-US" altLang="ja-JP" smtClean="0">
                <a:latin typeface="Arial" pitchFamily="34" charset="0"/>
              </a:rPr>
              <a:t>21</a:t>
            </a:r>
            <a:r>
              <a:rPr lang="ja-JP" altLang="en-US" smtClean="0">
                <a:latin typeface="Arial" pitchFamily="34" charset="0"/>
              </a:rPr>
              <a:t>日（水）開催予定の国際科学技術財団主催の日本国際賞 </a:t>
            </a:r>
          </a:p>
          <a:p>
            <a:pPr eaLnBrk="1" hangingPunct="1"/>
            <a:r>
              <a:rPr lang="ja-JP" altLang="en-US" smtClean="0">
                <a:latin typeface="Arial" pitchFamily="34" charset="0"/>
              </a:rPr>
              <a:t>授賞式に関しまして、下記、ご連絡を頂き、誠に有難う存じます。 </a:t>
            </a:r>
          </a:p>
          <a:p>
            <a:pPr eaLnBrk="1" hangingPunct="1"/>
            <a:r>
              <a:rPr lang="ja-JP" altLang="en-US" smtClean="0">
                <a:latin typeface="Arial" pitchFamily="34" charset="0"/>
              </a:rPr>
              <a:t>財団へご推薦書を提出させて頂く際に、岡部先生の最終学歴・ </a:t>
            </a:r>
          </a:p>
          <a:p>
            <a:pPr eaLnBrk="1" hangingPunct="1"/>
            <a:r>
              <a:rPr lang="ja-JP" altLang="en-US" smtClean="0">
                <a:latin typeface="Arial" pitchFamily="34" charset="0"/>
              </a:rPr>
              <a:t>主要研究概要の記入が必要となります。添付の推薦書の内容の </a:t>
            </a:r>
          </a:p>
          <a:p>
            <a:pPr eaLnBrk="1" hangingPunct="1"/>
            <a:r>
              <a:rPr lang="ja-JP" altLang="en-US" smtClean="0">
                <a:latin typeface="Arial" pitchFamily="34" charset="0"/>
              </a:rPr>
              <a:t>ご確認頂き、お知らせ頂きたく存じます。 </a:t>
            </a:r>
          </a:p>
          <a:p>
            <a:pPr eaLnBrk="1" hangingPunct="1"/>
            <a:r>
              <a:rPr lang="ja-JP" altLang="en-US" smtClean="0">
                <a:latin typeface="Arial" pitchFamily="34" charset="0"/>
              </a:rPr>
              <a:t>＜当日のスケジュール＞ </a:t>
            </a:r>
          </a:p>
          <a:p>
            <a:pPr eaLnBrk="1" hangingPunct="1"/>
            <a:r>
              <a:rPr lang="ja-JP" altLang="en-US" smtClean="0">
                <a:latin typeface="Arial" pitchFamily="34" charset="0"/>
              </a:rPr>
              <a:t>（</a:t>
            </a:r>
            <a:r>
              <a:rPr lang="en-US" altLang="ja-JP" smtClean="0">
                <a:latin typeface="Arial" pitchFamily="34" charset="0"/>
              </a:rPr>
              <a:t>14</a:t>
            </a:r>
            <a:r>
              <a:rPr lang="ja-JP" altLang="en-US" smtClean="0">
                <a:latin typeface="Arial" pitchFamily="34" charset="0"/>
              </a:rPr>
              <a:t>：</a:t>
            </a:r>
            <a:r>
              <a:rPr lang="en-US" altLang="ja-JP" smtClean="0">
                <a:latin typeface="Arial" pitchFamily="34" charset="0"/>
              </a:rPr>
              <a:t>20</a:t>
            </a:r>
            <a:r>
              <a:rPr lang="ja-JP" altLang="en-US" smtClean="0">
                <a:latin typeface="Arial" pitchFamily="34" charset="0"/>
              </a:rPr>
              <a:t>～</a:t>
            </a:r>
            <a:r>
              <a:rPr lang="en-US" altLang="ja-JP" smtClean="0">
                <a:latin typeface="Arial" pitchFamily="34" charset="0"/>
              </a:rPr>
              <a:t>14</a:t>
            </a:r>
            <a:r>
              <a:rPr lang="ja-JP" altLang="en-US" smtClean="0">
                <a:latin typeface="Arial" pitchFamily="34" charset="0"/>
              </a:rPr>
              <a:t>：</a:t>
            </a:r>
            <a:r>
              <a:rPr lang="en-US" altLang="ja-JP" smtClean="0">
                <a:latin typeface="Arial" pitchFamily="34" charset="0"/>
              </a:rPr>
              <a:t>40</a:t>
            </a:r>
            <a:r>
              <a:rPr lang="ja-JP" altLang="en-US" smtClean="0">
                <a:latin typeface="Arial" pitchFamily="34" charset="0"/>
              </a:rPr>
              <a:t>審査委員リハーサル） </a:t>
            </a:r>
          </a:p>
          <a:p>
            <a:pPr eaLnBrk="1" hangingPunct="1"/>
            <a:r>
              <a:rPr lang="ja-JP" altLang="en-US" smtClean="0">
                <a:latin typeface="Arial" pitchFamily="34" charset="0"/>
              </a:rPr>
              <a:t>　</a:t>
            </a:r>
            <a:r>
              <a:rPr lang="en-US" altLang="ja-JP" smtClean="0">
                <a:latin typeface="Arial" pitchFamily="34" charset="0"/>
              </a:rPr>
              <a:t>15</a:t>
            </a:r>
            <a:r>
              <a:rPr lang="ja-JP" altLang="en-US" smtClean="0">
                <a:latin typeface="Arial" pitchFamily="34" charset="0"/>
              </a:rPr>
              <a:t>：</a:t>
            </a:r>
            <a:r>
              <a:rPr lang="en-US" altLang="ja-JP" smtClean="0">
                <a:latin typeface="Arial" pitchFamily="34" charset="0"/>
              </a:rPr>
              <a:t>00</a:t>
            </a:r>
            <a:r>
              <a:rPr lang="ja-JP" altLang="en-US" smtClean="0">
                <a:latin typeface="Arial" pitchFamily="34" charset="0"/>
              </a:rPr>
              <a:t>～</a:t>
            </a:r>
            <a:r>
              <a:rPr lang="en-US" altLang="ja-JP" smtClean="0">
                <a:latin typeface="Arial" pitchFamily="34" charset="0"/>
              </a:rPr>
              <a:t>17</a:t>
            </a:r>
            <a:r>
              <a:rPr lang="ja-JP" altLang="en-US" smtClean="0">
                <a:latin typeface="Arial" pitchFamily="34" charset="0"/>
              </a:rPr>
              <a:t>：</a:t>
            </a:r>
            <a:r>
              <a:rPr lang="en-US" altLang="ja-JP" smtClean="0">
                <a:latin typeface="Arial" pitchFamily="34" charset="0"/>
              </a:rPr>
              <a:t>00</a:t>
            </a:r>
            <a:r>
              <a:rPr lang="ja-JP" altLang="en-US" smtClean="0">
                <a:latin typeface="Arial" pitchFamily="34" charset="0"/>
              </a:rPr>
              <a:t>授賞式（国立劇場大劇場） </a:t>
            </a:r>
          </a:p>
          <a:p>
            <a:pPr eaLnBrk="1" hangingPunct="1"/>
            <a:r>
              <a:rPr lang="ja-JP" altLang="en-US" smtClean="0">
                <a:latin typeface="Arial" pitchFamily="34" charset="0"/>
              </a:rPr>
              <a:t>　</a:t>
            </a:r>
            <a:r>
              <a:rPr lang="en-US" altLang="ja-JP" smtClean="0">
                <a:latin typeface="Arial" pitchFamily="34" charset="0"/>
              </a:rPr>
              <a:t>18</a:t>
            </a:r>
            <a:r>
              <a:rPr lang="ja-JP" altLang="en-US" smtClean="0">
                <a:latin typeface="Arial" pitchFamily="34" charset="0"/>
              </a:rPr>
              <a:t>：</a:t>
            </a:r>
            <a:r>
              <a:rPr lang="en-US" altLang="ja-JP" smtClean="0">
                <a:latin typeface="Arial" pitchFamily="34" charset="0"/>
              </a:rPr>
              <a:t>30</a:t>
            </a:r>
            <a:r>
              <a:rPr lang="ja-JP" altLang="en-US" smtClean="0">
                <a:latin typeface="Arial" pitchFamily="34" charset="0"/>
              </a:rPr>
              <a:t>～</a:t>
            </a:r>
            <a:r>
              <a:rPr lang="en-US" altLang="ja-JP" smtClean="0">
                <a:latin typeface="Arial" pitchFamily="34" charset="0"/>
              </a:rPr>
              <a:t>20</a:t>
            </a:r>
            <a:r>
              <a:rPr lang="ja-JP" altLang="en-US" smtClean="0">
                <a:latin typeface="Arial" pitchFamily="34" charset="0"/>
              </a:rPr>
              <a:t>：</a:t>
            </a:r>
            <a:r>
              <a:rPr lang="en-US" altLang="ja-JP" smtClean="0">
                <a:latin typeface="Arial" pitchFamily="34" charset="0"/>
              </a:rPr>
              <a:t>00</a:t>
            </a:r>
            <a:r>
              <a:rPr lang="ja-JP" altLang="en-US" smtClean="0">
                <a:latin typeface="Arial" pitchFamily="34" charset="0"/>
              </a:rPr>
              <a:t>祝宴（ニューオータニ） </a:t>
            </a:r>
          </a:p>
          <a:p>
            <a:pPr eaLnBrk="1" hangingPunct="1"/>
            <a:r>
              <a:rPr lang="ja-JP" altLang="en-US" smtClean="0">
                <a:latin typeface="Arial" pitchFamily="34" charset="0"/>
              </a:rPr>
              <a:t>　　　　～</a:t>
            </a:r>
            <a:r>
              <a:rPr lang="en-US" altLang="ja-JP" smtClean="0">
                <a:latin typeface="Arial" pitchFamily="34" charset="0"/>
              </a:rPr>
              <a:t>20</a:t>
            </a:r>
            <a:r>
              <a:rPr lang="ja-JP" altLang="en-US" smtClean="0">
                <a:latin typeface="Arial" pitchFamily="34" charset="0"/>
              </a:rPr>
              <a:t>：</a:t>
            </a:r>
            <a:r>
              <a:rPr lang="en-US" altLang="ja-JP" smtClean="0">
                <a:latin typeface="Arial" pitchFamily="34" charset="0"/>
              </a:rPr>
              <a:t>45 </a:t>
            </a:r>
            <a:r>
              <a:rPr lang="ja-JP" altLang="en-US" smtClean="0">
                <a:latin typeface="Arial" pitchFamily="34" charset="0"/>
              </a:rPr>
              <a:t>後席（　　　</a:t>
            </a:r>
            <a:r>
              <a:rPr lang="en-US" altLang="ja-JP" smtClean="0">
                <a:latin typeface="Arial" pitchFamily="34" charset="0"/>
              </a:rPr>
              <a:t>〃</a:t>
            </a:r>
            <a:r>
              <a:rPr lang="ja-JP" altLang="en-US" smtClean="0">
                <a:latin typeface="Arial" pitchFamily="34" charset="0"/>
              </a:rPr>
              <a:t>　　　）</a:t>
            </a:r>
          </a:p>
        </p:txBody>
      </p:sp>
    </p:spTree>
    <p:extLst>
      <p:ext uri="{BB962C8B-B14F-4D97-AF65-F5344CB8AC3E}">
        <p14:creationId xmlns:p14="http://schemas.microsoft.com/office/powerpoint/2010/main" val="1278361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6"/>
          <p:cNvSpPr>
            <a:spLocks noGrp="1" noChangeArrowheads="1"/>
          </p:cNvSpPr>
          <p:nvPr>
            <p:ph type="ftr" sz="quarter" idx="4"/>
          </p:nvPr>
        </p:nvSpPr>
        <p:spPr/>
        <p:txBody>
          <a:bodyPr/>
          <a:lstStyle/>
          <a:p>
            <a:pPr marL="0" marR="0" lvl="0" indent="0" algn="l" defTabSz="954476"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t>東京大学　生産技術研究所　岡部　徹　（配付資料）</a:t>
            </a:r>
          </a:p>
        </p:txBody>
      </p:sp>
      <p:sp>
        <p:nvSpPr>
          <p:cNvPr id="392195" name="Rectangle 7"/>
          <p:cNvSpPr>
            <a:spLocks noGrp="1" noChangeArrowheads="1"/>
          </p:cNvSpPr>
          <p:nvPr>
            <p:ph type="sldNum" sz="quarter" idx="5"/>
          </p:nvPr>
        </p:nvSpPr>
        <p:spPr/>
        <p:txBody>
          <a:bodyPr/>
          <a:lstStyle/>
          <a:p>
            <a:pPr marL="0" marR="0" lvl="0" indent="0" algn="r" defTabSz="954476" rtl="0" eaLnBrk="1" fontAlgn="base" latinLnBrk="0" hangingPunct="1">
              <a:lnSpc>
                <a:spcPct val="100000"/>
              </a:lnSpc>
              <a:spcBef>
                <a:spcPct val="0"/>
              </a:spcBef>
              <a:spcAft>
                <a:spcPct val="0"/>
              </a:spcAft>
              <a:buClrTx/>
              <a:buSzTx/>
              <a:buFontTx/>
              <a:buNone/>
              <a:tabLst/>
              <a:defRPr/>
            </a:pPr>
            <a:fld id="{9B8043A5-2312-4E25-B634-033CC90EC8F3}"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54476" rtl="0" eaLnBrk="1" fontAlgn="base" latinLnBrk="0" hangingPunct="1">
                <a:lnSpc>
                  <a:spcPct val="100000"/>
                </a:lnSpc>
                <a:spcBef>
                  <a:spcPct val="0"/>
                </a:spcBef>
                <a:spcAft>
                  <a:spcPct val="0"/>
                </a:spcAft>
                <a:buClrTx/>
                <a:buSzTx/>
                <a:buFontTx/>
                <a:buNone/>
                <a:tabLst/>
                <a:defRPr/>
              </a:pPr>
              <a:t>34</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18148"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273190E3-DA11-4B38-8102-571175B8A98B}"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34</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18149"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9B8945E2-B31C-418A-8F12-4138C38B7E34}"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34</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181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181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Tree>
    <p:extLst>
      <p:ext uri="{BB962C8B-B14F-4D97-AF65-F5344CB8AC3E}">
        <p14:creationId xmlns:p14="http://schemas.microsoft.com/office/powerpoint/2010/main" val="3092507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txBox="1">
            <a:spLocks noGrp="1" noChangeArrowheads="1"/>
          </p:cNvSpPr>
          <p:nvPr/>
        </p:nvSpPr>
        <p:spPr bwMode="auto">
          <a:xfrm>
            <a:off x="6054480" y="6952309"/>
            <a:ext cx="4631787"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18D790FB-6391-42A9-80C2-267743721BE7}" type="slidenum">
              <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35</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24291" name="Rectangle 7"/>
          <p:cNvSpPr txBox="1">
            <a:spLocks noGrp="1" noChangeArrowheads="1"/>
          </p:cNvSpPr>
          <p:nvPr/>
        </p:nvSpPr>
        <p:spPr bwMode="auto">
          <a:xfrm>
            <a:off x="6056954" y="6952309"/>
            <a:ext cx="4629314" cy="365978"/>
          </a:xfrm>
          <a:prstGeom prst="rect">
            <a:avLst/>
          </a:prstGeom>
          <a:noFill/>
          <a:ln w="9525">
            <a:noFill/>
            <a:miter lim="800000"/>
            <a:headEnd/>
            <a:tailEnd/>
          </a:ln>
        </p:spPr>
        <p:txBody>
          <a:bodyPr lIns="98929" tIns="49464" rIns="98929" bIns="49464" anchor="b"/>
          <a:lstStyle/>
          <a:p>
            <a:pPr marL="0" marR="0" lvl="0" indent="0" algn="r" defTabSz="989368" rtl="0" eaLnBrk="0" fontAlgn="base" latinLnBrk="0" hangingPunct="0">
              <a:lnSpc>
                <a:spcPct val="100000"/>
              </a:lnSpc>
              <a:spcBef>
                <a:spcPct val="0"/>
              </a:spcBef>
              <a:spcAft>
                <a:spcPct val="0"/>
              </a:spcAft>
              <a:buClrTx/>
              <a:buSzTx/>
              <a:buFontTx/>
              <a:buNone/>
              <a:tabLst/>
              <a:defRPr/>
            </a:pPr>
            <a:fld id="{6EEBB6D3-FBE8-466B-AE2F-F86C0C43D512}" type="slidenum">
              <a:rPr kumimoji="1" lang="ja-JP" altLang="en-US"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rPr>
              <a:pPr marL="0" marR="0" lvl="0" indent="0" algn="r" defTabSz="989368" rtl="0" eaLnBrk="0" fontAlgn="base" latinLnBrk="0" hangingPunct="0">
                <a:lnSpc>
                  <a:spcPct val="100000"/>
                </a:lnSpc>
                <a:spcBef>
                  <a:spcPct val="0"/>
                </a:spcBef>
                <a:spcAft>
                  <a:spcPct val="0"/>
                </a:spcAft>
                <a:buClrTx/>
                <a:buSzTx/>
                <a:buFontTx/>
                <a:buNone/>
                <a:tabLst/>
                <a:defRPr/>
              </a:pPr>
              <a:t>35</a:t>
            </a:fld>
            <a:endParaRPr kumimoji="1" lang="en-US" altLang="ja-JP" sz="1200" b="0" i="0" u="none" strike="noStrike" kern="1200" cap="none" spc="0" normalizeH="0" baseline="0" noProof="0">
              <a:ln>
                <a:noFill/>
              </a:ln>
              <a:solidFill>
                <a:prstClr val="black"/>
              </a:solidFill>
              <a:effectLst/>
              <a:uLnTx/>
              <a:uFillTx/>
              <a:latin typeface="Arial" pitchFamily="34" charset="0"/>
              <a:ea typeface="ＭＳ Ｐゴシック" pitchFamily="50" charset="-128"/>
              <a:cs typeface="+mn-cs"/>
            </a:endParaRPr>
          </a:p>
        </p:txBody>
      </p:sp>
      <p:sp>
        <p:nvSpPr>
          <p:cNvPr id="524292" name="Rectangle 2"/>
          <p:cNvSpPr>
            <a:spLocks noGrp="1" noRot="1" noChangeAspect="1" noChangeArrowheads="1" noTextEdit="1"/>
          </p:cNvSpPr>
          <p:nvPr>
            <p:ph type="sldImg"/>
          </p:nvPr>
        </p:nvSpPr>
        <p:spPr bwMode="auto">
          <a:xfrm>
            <a:off x="3529013" y="547688"/>
            <a:ext cx="3660775" cy="2746375"/>
          </a:xfrm>
          <a:noFill/>
          <a:ln>
            <a:solidFill>
              <a:srgbClr val="000000"/>
            </a:solidFill>
            <a:miter lim="800000"/>
            <a:headEnd/>
            <a:tailEnd/>
          </a:ln>
        </p:spPr>
      </p:sp>
      <p:sp>
        <p:nvSpPr>
          <p:cNvPr id="524293" name="Rectangle 3"/>
          <p:cNvSpPr>
            <a:spLocks noGrp="1" noChangeArrowheads="1"/>
          </p:cNvSpPr>
          <p:nvPr>
            <p:ph type="body" idx="1"/>
          </p:nvPr>
        </p:nvSpPr>
        <p:spPr bwMode="auto">
          <a:xfrm>
            <a:off x="1068875" y="3475520"/>
            <a:ext cx="8550992" cy="3296342"/>
          </a:xfrm>
          <a:noFill/>
        </p:spPr>
        <p:txBody>
          <a:bodyPr wrap="square" lIns="98929" tIns="49464" rIns="98929" bIns="49464" numCol="1" anchor="t" anchorCtr="0" compatLnSpc="1">
            <a:prstTxWarp prst="textNoShape">
              <a:avLst/>
            </a:prstTxWarp>
          </a:bodyPr>
          <a:lstStyle/>
          <a:p>
            <a:endParaRPr lang="ja-JP" altLang="en-US" smtClean="0"/>
          </a:p>
        </p:txBody>
      </p:sp>
    </p:spTree>
    <p:extLst>
      <p:ext uri="{BB962C8B-B14F-4D97-AF65-F5344CB8AC3E}">
        <p14:creationId xmlns:p14="http://schemas.microsoft.com/office/powerpoint/2010/main" val="789984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38036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28077692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838705C-B8E6-44ED-9C03-F507D4FE4DE4}"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D179A72-EDA0-4ED6-BDA1-9105DC4917FE}"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347033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93AF09-45EB-4DAA-AB81-6EDDEDF90DAB}"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4E66127-CA12-4C0C-81DE-5FF355378A34}"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341163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DCEF8A7-F378-4B96-8C59-33C5A4F8A44C}"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0D733F-6D6D-4ECC-BB64-B263DF7ED629}"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90381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D699D89-1F61-4F85-A4BE-E7D859DE6E04}"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70B518-CAF3-4DC3-B357-C3A27A2C99CE}"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844450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3B635B0-7F46-48B2-A3B7-67DA1AB05D5D}"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731583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BD27D30-C68E-401D-988D-313DAFCABB62}"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080536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F27E08-4AC0-4DB0-916D-E1545F20C19B}"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0476793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45381FD-3C36-41B8-B0C6-9A851D1208FC}"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t>　</a:t>
            </a:r>
            <a:fld id="{02C3B32A-FC89-4D1F-A437-D1E23802254F}"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644595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C4E84D3-2E07-4FE5-82F4-AE4EE8514BAF}"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4440872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899B35-06D7-4460-A690-7FB3217868D7}"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80490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11878287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6F8CC5-5C46-4C68-9FCD-CFFDA0022C2C}"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775501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2CE132-6673-4ED8-8B0C-62AC57EBF315}"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529315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EBB6814-23C4-43F8-8CF1-A234642F0033}"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9841285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BD87748-1A1E-459E-AA7E-F0363AFC564D}"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1840447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0BB293-9872-490A-AB6E-8DEAAD6DDB5F}"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6508754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4"/>
            <a:ext cx="4038600" cy="45259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quarter" idx="2"/>
          </p:nvPr>
        </p:nvSpPr>
        <p:spPr>
          <a:xfrm>
            <a:off x="4648200" y="1600200"/>
            <a:ext cx="4038600" cy="21859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ー 4"/>
          <p:cNvSpPr>
            <a:spLocks noGrp="1"/>
          </p:cNvSpPr>
          <p:nvPr>
            <p:ph sz="quarter" idx="3"/>
          </p:nvPr>
        </p:nvSpPr>
        <p:spPr>
          <a:xfrm>
            <a:off x="4648200" y="3938589"/>
            <a:ext cx="4038600" cy="218757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Rectangle 5"/>
          <p:cNvSpPr>
            <a:spLocks noGrp="1" noChangeArrowheads="1"/>
          </p:cNvSpPr>
          <p:nvPr>
            <p:ph type="ftr" sz="quarter" idx="11"/>
          </p:nvPr>
        </p:nvSpPr>
        <p:spPr/>
        <p:txBody>
          <a:bodyPr/>
          <a:lstStyle>
            <a:lvl1pP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Rectangle 6"/>
          <p:cNvSpPr>
            <a:spLocks noGrp="1" noChangeArrowheads="1"/>
          </p:cNvSpPr>
          <p:nvPr>
            <p:ph type="sldNum" sz="quarter" idx="12"/>
          </p:nvPr>
        </p:nvSpPr>
        <p:spPr/>
        <p:txBody>
          <a:bodyPr/>
          <a:lstStyle>
            <a:lvl1pPr>
              <a:defRPr b="1"/>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44C0F4-1DAE-4BFB-920E-8D17224C6ACB}" type="slidenum">
              <a:rPr kumimoji="1" lang="en-US" altLang="ja-JP"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en-US" altLang="ja-JP"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9021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94562" name="Rectangle 2"/>
          <p:cNvSpPr>
            <a:spLocks noGrp="1" noChangeArrowheads="1"/>
          </p:cNvSpPr>
          <p:nvPr>
            <p:ph type="ctrTitle"/>
          </p:nvPr>
        </p:nvSpPr>
        <p:spPr>
          <a:xfrm>
            <a:off x="914400" y="1524000"/>
            <a:ext cx="7623175" cy="1752600"/>
          </a:xfrm>
        </p:spPr>
        <p:txBody>
          <a:bodyPr/>
          <a:lstStyle>
            <a:lvl1pPr>
              <a:defRPr sz="5000"/>
            </a:lvl1pPr>
          </a:lstStyle>
          <a:p>
            <a:r>
              <a:rPr lang="ja-JP" altLang="en-US"/>
              <a:t>マスタ タイトルの書式設定</a:t>
            </a:r>
          </a:p>
        </p:txBody>
      </p:sp>
      <p:sp>
        <p:nvSpPr>
          <p:cNvPr id="194563" name="Rectangle 3"/>
          <p:cNvSpPr>
            <a:spLocks noGrp="1" noChangeArrowheads="1"/>
          </p:cNvSpPr>
          <p:nvPr>
            <p:ph type="subTitle" idx="1"/>
          </p:nvPr>
        </p:nvSpPr>
        <p:spPr>
          <a:xfrm>
            <a:off x="1981200" y="4268788"/>
            <a:ext cx="6553200" cy="1752600"/>
          </a:xfrm>
        </p:spPr>
        <p:txBody>
          <a:bodyPr/>
          <a:lstStyle>
            <a:lvl1pPr marL="0" indent="0">
              <a:buFont typeface="Wingdings" pitchFamily="2" charset="2"/>
              <a:buNone/>
              <a:defRPr sz="2800"/>
            </a:lvl1pPr>
          </a:lstStyle>
          <a:p>
            <a:r>
              <a:rPr lang="ja-JP" altLang="en-US"/>
              <a:t>マスタ サブタイトルの書式設定</a:t>
            </a:r>
          </a:p>
        </p:txBody>
      </p:sp>
      <p:sp>
        <p:nvSpPr>
          <p:cNvPr id="4"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a:defRPr kumimoji="0" sz="1200" b="0">
                <a:latin typeface="Garamond" pitchFamily="18"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A7423530-D720-4D6F-BDAB-04EC473A72DD}" type="datetime1">
              <a:rPr kumimoji="0" lang="ja-JP" altLang="en-US"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0" lang="en-US" altLang="ja-JP" sz="1200" b="0" i="0" u="none" strike="noStrike" kern="1200" cap="none" spc="0" normalizeH="0" baseline="0" noProof="0">
              <a:ln>
                <a:noFill/>
              </a:ln>
              <a:solidFill>
                <a:srgbClr val="000000"/>
              </a:solidFill>
              <a:effectLst/>
              <a:uLnTx/>
              <a:uFillTx/>
              <a:latin typeface="Garamond" pitchFamily="18" charset="0"/>
              <a:ea typeface="ＭＳ Ｐゴシック" pitchFamily="50" charset="-128"/>
              <a:cs typeface="+mn-cs"/>
            </a:endParaRPr>
          </a:p>
        </p:txBody>
      </p:sp>
    </p:spTree>
    <p:extLst>
      <p:ext uri="{BB962C8B-B14F-4D97-AF65-F5344CB8AC3E}">
        <p14:creationId xmlns:p14="http://schemas.microsoft.com/office/powerpoint/2010/main" val="2255473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586744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8"/>
            <a:ext cx="7772400" cy="1362075"/>
          </a:xfrm>
        </p:spPr>
        <p:txBody>
          <a:bodyPr/>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043CFB-7DD2-4452-B649-65A386E0709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977129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54417B96-6A40-489D-882B-FE00DF3AF87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664956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5475965-B5D9-4A66-A1A2-BC5D79F4A86E}"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971766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66B338D-54A2-4DBA-9E0E-8DF1BE9061DB}"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498687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880A805-DA71-4F03-B449-31E85ED3F4B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5346253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69F61BE-FA5E-4F11-84D5-3037AF4B5A7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441946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910086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991DFF-33D0-4AE4-A1A9-A4B444799BA5}"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904790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5F1BD57-6F27-4E9B-B087-749A47EFCE99}"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72366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6"/>
            <a:ext cx="2057400" cy="6103937"/>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7816"/>
            <a:ext cx="6019800" cy="6103937"/>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564D89A-985F-4886-82E2-A0F6FBF3A67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618310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196975"/>
            <a:ext cx="8229600" cy="5184775"/>
          </a:xfrm>
        </p:spPr>
        <p:txBody>
          <a:bodyPr/>
          <a:lstStyle/>
          <a:p>
            <a:pPr lvl="0"/>
            <a:endParaRPr lang="ja-JP" altLang="en-US" noProof="0" smtClean="0"/>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9B22068-419B-4B99-8EAF-787DE4BEC6B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815164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27ABE03E-BC24-4FB6-8E0E-82D2F9F97A61}"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809456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0FF8F39-8776-4FA6-B00C-1D9D15673CE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22118622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4102EE0A-F6E3-45A7-B6C4-C05DA62BE75A}"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913692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196975"/>
            <a:ext cx="4038600" cy="51847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C35B6647-2B3F-4446-B2D7-43F2DDEF0D90}"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2028235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3"/>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B8AF3E0-6A0F-4722-AEC8-756EBC0C324D}"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1629628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7813"/>
            <a:ext cx="8229600" cy="703262"/>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196975"/>
            <a:ext cx="4038600" cy="25161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865563"/>
            <a:ext cx="4038600" cy="25161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8"/>
          <p:cNvSpPr>
            <a:spLocks noGrp="1" noChangeArrowheads="1"/>
          </p:cNvSpPr>
          <p:nvPr>
            <p:ph type="sldNum" sz="quarter" idx="10"/>
          </p:nvPr>
        </p:nvSpPr>
        <p:spPr>
          <a:ln/>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1DBA6031-5648-45DF-A730-E8992DDE42F3}"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050769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22272162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1817965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42459536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3"/>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88"/>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134065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944675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2"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34562321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21059710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38496487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5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1099742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50"/>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499163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3546323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0227781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2767790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ポスター">
    <p:spTree>
      <p:nvGrpSpPr>
        <p:cNvPr id="1" name=""/>
        <p:cNvGrpSpPr/>
        <p:nvPr/>
      </p:nvGrpSpPr>
      <p:grpSpPr>
        <a:xfrm>
          <a:off x="0" y="0"/>
          <a:ext cx="0" cy="0"/>
          <a:chOff x="0" y="0"/>
          <a:chExt cx="0" cy="0"/>
        </a:xfrm>
      </p:grpSpPr>
      <p:sp>
        <p:nvSpPr>
          <p:cNvPr id="2" name="タイトル 1"/>
          <p:cNvSpPr>
            <a:spLocks noGrp="1"/>
          </p:cNvSpPr>
          <p:nvPr>
            <p:ph type="title"/>
          </p:nvPr>
        </p:nvSpPr>
        <p:spPr>
          <a:xfrm>
            <a:off x="1333500" y="206376"/>
            <a:ext cx="6477000" cy="523863"/>
          </a:xfrm>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r>
              <a:rPr kumimoji="1" lang="ja-JP"/>
              <a:t>マスター タイトルのスタイルを編集するには、ここをクリック</a:t>
            </a:r>
          </a:p>
        </p:txBody>
      </p:sp>
      <p:sp>
        <p:nvSpPr>
          <p:cNvPr id="31" name="テキスト プレースホルダー 6"/>
          <p:cNvSpPr>
            <a:spLocks noGrp="1"/>
          </p:cNvSpPr>
          <p:nvPr>
            <p:ph type="body" sz="quarter" idx="36"/>
          </p:nvPr>
        </p:nvSpPr>
        <p:spPr bwMode="auto">
          <a:xfrm>
            <a:off x="1333500" y="747626"/>
            <a:ext cx="6477000" cy="173124"/>
          </a:xfrm>
        </p:spPr>
        <p:txBody>
          <a:bodyPr>
            <a:noAutofit/>
          </a:bodyPr>
          <a:lstStyle>
            <a:lvl1pPr marL="0" indent="0" latinLnBrk="0">
              <a:spcBef>
                <a:spcPts val="0"/>
              </a:spcBef>
              <a:buNone/>
              <a:defRPr kumimoji="1" lang="ja-JP" sz="462">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462">
                <a:solidFill>
                  <a:schemeClr val="bg1"/>
                </a:solidFill>
              </a:defRPr>
            </a:lvl2pPr>
            <a:lvl3pPr marL="0" indent="0" latinLnBrk="0">
              <a:spcBef>
                <a:spcPts val="0"/>
              </a:spcBef>
              <a:buNone/>
              <a:defRPr kumimoji="1" lang="ja-JP" sz="462">
                <a:solidFill>
                  <a:schemeClr val="bg1"/>
                </a:solidFill>
              </a:defRPr>
            </a:lvl3pPr>
            <a:lvl4pPr marL="0" indent="0" latinLnBrk="0">
              <a:spcBef>
                <a:spcPts val="0"/>
              </a:spcBef>
              <a:buNone/>
              <a:defRPr kumimoji="1" lang="ja-JP" sz="462">
                <a:solidFill>
                  <a:schemeClr val="bg1"/>
                </a:solidFill>
              </a:defRPr>
            </a:lvl4pPr>
            <a:lvl5pPr marL="0" indent="0" latinLnBrk="0">
              <a:spcBef>
                <a:spcPts val="0"/>
              </a:spcBef>
              <a:buNone/>
              <a:defRPr kumimoji="1" lang="ja-JP" sz="462">
                <a:solidFill>
                  <a:schemeClr val="bg1"/>
                </a:solidFill>
              </a:defRPr>
            </a:lvl5pPr>
            <a:lvl6pPr marL="0" indent="0" latinLnBrk="0">
              <a:spcBef>
                <a:spcPts val="0"/>
              </a:spcBef>
              <a:buNone/>
              <a:defRPr kumimoji="1" lang="ja-JP" sz="462">
                <a:solidFill>
                  <a:schemeClr val="bg1"/>
                </a:solidFill>
              </a:defRPr>
            </a:lvl6pPr>
            <a:lvl7pPr marL="0" indent="0" latinLnBrk="0">
              <a:spcBef>
                <a:spcPts val="0"/>
              </a:spcBef>
              <a:buNone/>
              <a:defRPr kumimoji="1" lang="ja-JP" sz="462">
                <a:solidFill>
                  <a:schemeClr val="bg1"/>
                </a:solidFill>
              </a:defRPr>
            </a:lvl7pPr>
            <a:lvl8pPr marL="0" indent="0" latinLnBrk="0">
              <a:spcBef>
                <a:spcPts val="0"/>
              </a:spcBef>
              <a:buNone/>
              <a:defRPr kumimoji="1" lang="ja-JP" sz="462">
                <a:solidFill>
                  <a:schemeClr val="bg1"/>
                </a:solidFill>
              </a:defRPr>
            </a:lvl8pPr>
            <a:lvl9pPr marL="0" indent="0" latinLnBrk="0">
              <a:spcBef>
                <a:spcPts val="0"/>
              </a:spcBef>
              <a:buNone/>
              <a:defRPr kumimoji="1" lang="ja-JP" sz="462">
                <a:solidFill>
                  <a:schemeClr val="bg1"/>
                </a:solidFill>
              </a:defRPr>
            </a:lvl9pPr>
          </a:lstStyle>
          <a:p>
            <a:pPr lvl="0"/>
            <a:r>
              <a:rPr kumimoji="1" lang="ja-JP"/>
              <a:t>マスター テキストのスタイルを編集するには、ここをクリック</a:t>
            </a:r>
          </a:p>
        </p:txBody>
      </p:sp>
      <p:sp>
        <p:nvSpPr>
          <p:cNvPr id="3" name="日付プレースホルダー 2"/>
          <p:cNvSpPr>
            <a:spLocks noGrp="1"/>
          </p:cNvSpPr>
          <p:nvPr>
            <p:ph type="dt" sz="half" idx="10"/>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ECAA57DF-1C19-4726-AB84-014692BAD8F5}" type="datetimeFigureOut">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l" defTabSz="914400" rtl="0" eaLnBrk="1" fontAlgn="base" latinLnBrk="0" hangingPunct="1">
                <a:lnSpc>
                  <a:spcPct val="100000"/>
                </a:lnSpc>
                <a:spcBef>
                  <a:spcPct val="0"/>
                </a:spcBef>
                <a:spcAft>
                  <a:spcPct val="0"/>
                </a:spcAft>
                <a:buClrTx/>
                <a:buSzTx/>
                <a:buFontTx/>
                <a:buNone/>
                <a:tabLst/>
                <a:defRPr/>
              </a:pPr>
              <a:t>7/14/2024</a:t>
            </a:fld>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11"/>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lvl1pPr>
              <a:defRPr>
                <a:latin typeface="Meiryo UI" panose="020B0604030504040204" pitchFamily="50" charset="-128"/>
                <a:ea typeface="Meiryo UI" panose="020B0604030504040204" pitchFamily="50" charset="-128"/>
                <a:cs typeface="Meiryo UI" panose="020B0604030504040204" pitchFamily="50"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1B4C631-C489-4C11-812F-2172FBEAE82B}" type="slidenum">
              <a:rPr kumimoji="1" lang="en-US" altLang="ja-JP" sz="1200" b="0" i="0" u="none" strike="noStrike" kern="1200" cap="none" spc="0" normalizeH="0" baseline="0" noProof="0" smtClean="0">
                <a:ln>
                  <a:noFill/>
                </a:ln>
                <a:solidFill>
                  <a:prstClr val="black">
                    <a:tint val="75000"/>
                  </a:prstClr>
                </a:solidFill>
                <a:effectLst/>
                <a:uLnTx/>
                <a:uFillTx/>
                <a:latin typeface="Meiryo UI" panose="020B0604030504040204" pitchFamily="50" charset="-128"/>
                <a:ea typeface="Meiryo UI" panose="020B0604030504040204" pitchFamily="50" charset="-128"/>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prstClr val="black">
                  <a:tint val="75000"/>
                </a:prstClr>
              </a:solidFill>
              <a:effectLst/>
              <a:uLnTx/>
              <a:uFillTx/>
              <a:latin typeface="Meiryo UI" panose="020B0604030504040204" pitchFamily="50" charset="-128"/>
              <a:ea typeface="Meiryo UI" panose="020B0604030504040204" pitchFamily="50" charset="-128"/>
            </a:endParaRPr>
          </a:p>
        </p:txBody>
      </p:sp>
      <p:sp>
        <p:nvSpPr>
          <p:cNvPr id="7" name="テキスト プレースホルダー 6"/>
          <p:cNvSpPr>
            <a:spLocks noGrp="1"/>
          </p:cNvSpPr>
          <p:nvPr>
            <p:ph type="body" sz="quarter" idx="13" hasCustomPrompt="1"/>
          </p:nvPr>
        </p:nvSpPr>
        <p:spPr>
          <a:xfrm>
            <a:off x="238125" y="1219200"/>
            <a:ext cx="2667000" cy="254000"/>
          </a:xfrm>
          <a:prstGeom prst="round1Rect">
            <a:avLst/>
          </a:prstGeom>
          <a:solidFill>
            <a:schemeClr val="accent2"/>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a:t>見出し</a:t>
            </a:r>
          </a:p>
        </p:txBody>
      </p:sp>
      <p:sp>
        <p:nvSpPr>
          <p:cNvPr id="19" name="コンテンツ プレースホルダー 17"/>
          <p:cNvSpPr>
            <a:spLocks noGrp="1"/>
          </p:cNvSpPr>
          <p:nvPr>
            <p:ph sz="quarter" idx="24" hasCustomPrompt="1"/>
          </p:nvPr>
        </p:nvSpPr>
        <p:spPr>
          <a:xfrm>
            <a:off x="238125" y="1473200"/>
            <a:ext cx="2667000" cy="142875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11" name="テキスト プレースホルダー 6"/>
          <p:cNvSpPr>
            <a:spLocks noGrp="1"/>
          </p:cNvSpPr>
          <p:nvPr>
            <p:ph type="body" sz="quarter" idx="17" hasCustomPrompt="1"/>
          </p:nvPr>
        </p:nvSpPr>
        <p:spPr>
          <a:xfrm>
            <a:off x="238125" y="3131820"/>
            <a:ext cx="2667000" cy="254000"/>
          </a:xfrm>
          <a:prstGeom prst="round1Rect">
            <a:avLst/>
          </a:prstGeom>
          <a:solidFill>
            <a:schemeClr val="accent3"/>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a:t>見出し</a:t>
            </a:r>
          </a:p>
        </p:txBody>
      </p:sp>
      <p:sp>
        <p:nvSpPr>
          <p:cNvPr id="20" name="コンテンツ プレースホルダー 17"/>
          <p:cNvSpPr>
            <a:spLocks noGrp="1"/>
          </p:cNvSpPr>
          <p:nvPr>
            <p:ph sz="quarter" idx="25" hasCustomPrompt="1"/>
          </p:nvPr>
        </p:nvSpPr>
        <p:spPr>
          <a:xfrm>
            <a:off x="238125" y="3385820"/>
            <a:ext cx="2667000" cy="1893368"/>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13" name="テキスト プレースホルダー 6"/>
          <p:cNvSpPr>
            <a:spLocks noGrp="1"/>
          </p:cNvSpPr>
          <p:nvPr>
            <p:ph type="body" sz="quarter" idx="19" hasCustomPrompt="1"/>
          </p:nvPr>
        </p:nvSpPr>
        <p:spPr>
          <a:xfrm>
            <a:off x="238125" y="5381625"/>
            <a:ext cx="2667000" cy="254000"/>
          </a:xfrm>
          <a:prstGeom prst="round1Rect">
            <a:avLst/>
          </a:prstGeom>
          <a:solidFill>
            <a:schemeClr val="accent4"/>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a:t>見出し</a:t>
            </a:r>
          </a:p>
        </p:txBody>
      </p:sp>
      <p:sp>
        <p:nvSpPr>
          <p:cNvPr id="21" name="コンテンツ プレースホルダー 17"/>
          <p:cNvSpPr>
            <a:spLocks noGrp="1"/>
          </p:cNvSpPr>
          <p:nvPr>
            <p:ph sz="quarter" idx="26" hasCustomPrompt="1"/>
          </p:nvPr>
        </p:nvSpPr>
        <p:spPr>
          <a:xfrm>
            <a:off x="238125" y="5636895"/>
            <a:ext cx="2667000" cy="95250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15" name="テキスト プレースホルダー 6"/>
          <p:cNvSpPr>
            <a:spLocks noGrp="1"/>
          </p:cNvSpPr>
          <p:nvPr>
            <p:ph type="body" sz="quarter" idx="21" hasCustomPrompt="1"/>
          </p:nvPr>
        </p:nvSpPr>
        <p:spPr>
          <a:xfrm>
            <a:off x="3238500" y="1219200"/>
            <a:ext cx="2667000" cy="254000"/>
          </a:xfrm>
          <a:prstGeom prst="round1Rect">
            <a:avLst/>
          </a:prstGeom>
          <a:solidFill>
            <a:schemeClr val="accent5"/>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dirty="0"/>
              <a:t>見出し</a:t>
            </a:r>
          </a:p>
        </p:txBody>
      </p:sp>
      <p:sp>
        <p:nvSpPr>
          <p:cNvPr id="22" name="コンテンツ プレースホルダー 17"/>
          <p:cNvSpPr>
            <a:spLocks noGrp="1"/>
          </p:cNvSpPr>
          <p:nvPr>
            <p:ph sz="quarter" idx="27" hasCustomPrompt="1"/>
          </p:nvPr>
        </p:nvSpPr>
        <p:spPr>
          <a:xfrm>
            <a:off x="3238500" y="1473200"/>
            <a:ext cx="2667000" cy="95250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a:t>このプレースホルダーは、テキストやその他のコンテンツを追加する場合に使います</a:t>
            </a:r>
          </a:p>
          <a:p>
            <a:pPr lvl="1"/>
            <a:r>
              <a:rPr kumimoji="1" lang="ja-JP"/>
              <a:t>第 2 レベル</a:t>
            </a:r>
          </a:p>
          <a:p>
            <a:pPr lvl="2"/>
            <a:r>
              <a:rPr kumimoji="1" lang="ja-JP"/>
              <a:t>第 3 レベル</a:t>
            </a:r>
          </a:p>
          <a:p>
            <a:pPr lvl="3"/>
            <a:r>
              <a:rPr kumimoji="1" lang="ja-JP"/>
              <a:t>第 4 レベル</a:t>
            </a:r>
          </a:p>
          <a:p>
            <a:pPr lvl="4"/>
            <a:r>
              <a:rPr kumimoji="1" lang="ja-JP"/>
              <a:t>第 5 レベル</a:t>
            </a:r>
          </a:p>
          <a:p>
            <a:pPr lvl="5"/>
            <a:r>
              <a:rPr kumimoji="1" lang="ja-JP"/>
              <a:t>6</a:t>
            </a:r>
          </a:p>
          <a:p>
            <a:pPr lvl="6"/>
            <a:r>
              <a:rPr kumimoji="1" lang="ja-JP"/>
              <a:t>7</a:t>
            </a:r>
          </a:p>
          <a:p>
            <a:pPr lvl="7"/>
            <a:r>
              <a:rPr kumimoji="1" lang="ja-JP"/>
              <a:t>8</a:t>
            </a:r>
          </a:p>
          <a:p>
            <a:pPr lvl="8"/>
            <a:r>
              <a:rPr kumimoji="1" lang="ja-JP"/>
              <a:t>9</a:t>
            </a:r>
          </a:p>
        </p:txBody>
      </p:sp>
      <p:sp>
        <p:nvSpPr>
          <p:cNvPr id="18" name="コンテンツ プレースホルダー 17"/>
          <p:cNvSpPr>
            <a:spLocks noGrp="1"/>
          </p:cNvSpPr>
          <p:nvPr>
            <p:ph sz="quarter" idx="23" hasCustomPrompt="1"/>
          </p:nvPr>
        </p:nvSpPr>
        <p:spPr>
          <a:xfrm>
            <a:off x="3238500" y="2489225"/>
            <a:ext cx="2667000" cy="1285875"/>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23" name="コンテンツ プレースホルダー 17"/>
          <p:cNvSpPr>
            <a:spLocks noGrp="1"/>
          </p:cNvSpPr>
          <p:nvPr>
            <p:ph sz="quarter" idx="28" hasCustomPrompt="1"/>
          </p:nvPr>
        </p:nvSpPr>
        <p:spPr>
          <a:xfrm>
            <a:off x="3238500" y="4889525"/>
            <a:ext cx="2667000" cy="365125"/>
          </a:xfrm>
        </p:spPr>
        <p:txBody>
          <a:bodyPr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5pPr latinLnBrk="0">
              <a:defRPr kumimoji="1" lang="ja-JP"/>
            </a:lvl5pPr>
            <a:lvl6pPr latinLnBrk="0">
              <a:defRPr kumimoji="1" lang="ja-JP"/>
            </a:lvl6pPr>
            <a:lvl7pPr latinLnBrk="0">
              <a:defRPr kumimoji="1" lang="ja-JP"/>
            </a:lvl7pPr>
            <a:lvl8pPr latinLnBrk="0">
              <a:defRPr kumimoji="1" lang="ja-JP"/>
            </a:lvl8pPr>
            <a:lvl9pPr latinLnBrk="0">
              <a:defRPr kumimoji="1" lang="ja-JP"/>
            </a:lvl9pPr>
          </a:lstStyle>
          <a:p>
            <a:pPr lvl="0"/>
            <a:r>
              <a:rPr kumimoji="1" lang="ja-JP" dirty="0"/>
              <a:t>このプレースホルダーは、テキストやその他のコンテンツを追加する場合に使います</a:t>
            </a:r>
          </a:p>
          <a:p>
            <a:pPr lvl="1"/>
            <a:r>
              <a:rPr kumimoji="1" lang="ja-JP" dirty="0"/>
              <a:t>第 2 レベル</a:t>
            </a:r>
          </a:p>
        </p:txBody>
      </p:sp>
      <p:sp>
        <p:nvSpPr>
          <p:cNvPr id="24" name="テキスト プレースホルダー 6"/>
          <p:cNvSpPr>
            <a:spLocks noGrp="1"/>
          </p:cNvSpPr>
          <p:nvPr>
            <p:ph type="body" sz="quarter" idx="29" hasCustomPrompt="1"/>
          </p:nvPr>
        </p:nvSpPr>
        <p:spPr>
          <a:xfrm>
            <a:off x="3238500" y="5381625"/>
            <a:ext cx="2667000" cy="254000"/>
          </a:xfrm>
          <a:prstGeom prst="round1Rect">
            <a:avLst/>
          </a:prstGeom>
          <a:solidFill>
            <a:schemeClr val="accent6"/>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a:t>見出し</a:t>
            </a:r>
          </a:p>
        </p:txBody>
      </p:sp>
      <p:sp>
        <p:nvSpPr>
          <p:cNvPr id="25" name="コンテンツ プレースホルダー 17"/>
          <p:cNvSpPr>
            <a:spLocks noGrp="1"/>
          </p:cNvSpPr>
          <p:nvPr>
            <p:ph sz="quarter" idx="30" hasCustomPrompt="1"/>
          </p:nvPr>
        </p:nvSpPr>
        <p:spPr>
          <a:xfrm>
            <a:off x="3238500" y="5636895"/>
            <a:ext cx="2667000" cy="95250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26" name="テキスト プレースホルダー 6"/>
          <p:cNvSpPr>
            <a:spLocks noGrp="1"/>
          </p:cNvSpPr>
          <p:nvPr>
            <p:ph type="body" sz="quarter" idx="31" hasCustomPrompt="1"/>
          </p:nvPr>
        </p:nvSpPr>
        <p:spPr>
          <a:xfrm>
            <a:off x="6229350" y="1219200"/>
            <a:ext cx="2667000" cy="254000"/>
          </a:xfrm>
          <a:prstGeom prst="round1Rect">
            <a:avLst/>
          </a:prstGeom>
          <a:solidFill>
            <a:schemeClr val="accent6"/>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dirty="0"/>
              <a:t>見出し</a:t>
            </a:r>
          </a:p>
        </p:txBody>
      </p:sp>
      <p:sp>
        <p:nvSpPr>
          <p:cNvPr id="27" name="コンテンツ プレースホルダー 17"/>
          <p:cNvSpPr>
            <a:spLocks noGrp="1"/>
          </p:cNvSpPr>
          <p:nvPr>
            <p:ph sz="quarter" idx="32" hasCustomPrompt="1"/>
          </p:nvPr>
        </p:nvSpPr>
        <p:spPr>
          <a:xfrm>
            <a:off x="6229350" y="1473200"/>
            <a:ext cx="2667000" cy="152400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28" name="コンテンツ プレースホルダー 17"/>
          <p:cNvSpPr>
            <a:spLocks noGrp="1"/>
          </p:cNvSpPr>
          <p:nvPr>
            <p:ph sz="quarter" idx="33" hasCustomPrompt="1"/>
          </p:nvPr>
        </p:nvSpPr>
        <p:spPr>
          <a:xfrm>
            <a:off x="6229350" y="3299460"/>
            <a:ext cx="2667000" cy="152400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
        <p:nvSpPr>
          <p:cNvPr id="29" name="テキスト プレースホルダー 6"/>
          <p:cNvSpPr>
            <a:spLocks noGrp="1"/>
          </p:cNvSpPr>
          <p:nvPr>
            <p:ph type="body" sz="quarter" idx="34" hasCustomPrompt="1"/>
          </p:nvPr>
        </p:nvSpPr>
        <p:spPr>
          <a:xfrm>
            <a:off x="6229350" y="5381625"/>
            <a:ext cx="2667000" cy="254000"/>
          </a:xfrm>
          <a:prstGeom prst="round1Rect">
            <a:avLst/>
          </a:prstGeom>
          <a:solidFill>
            <a:schemeClr val="accent1"/>
          </a:solidFill>
        </p:spPr>
        <p:txBody>
          <a:bodyPr lIns="79809" anchor="ctr">
            <a:noAutofit/>
          </a:bodyPr>
          <a:lstStyle>
            <a:lvl1pPr marL="0" indent="0" latinLnBrk="0">
              <a:spcBef>
                <a:spcPts val="0"/>
              </a:spcBef>
              <a:buNone/>
              <a:defRPr kumimoji="1" lang="ja-JP" sz="1200" cap="all" baseline="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marL="0" indent="0" latinLnBrk="0">
              <a:spcBef>
                <a:spcPts val="0"/>
              </a:spcBef>
              <a:buNone/>
              <a:defRPr kumimoji="1" lang="ja-JP" sz="1200" cap="all" baseline="0">
                <a:solidFill>
                  <a:schemeClr val="bg1"/>
                </a:solidFill>
                <a:latin typeface="+mj-lt"/>
              </a:defRPr>
            </a:lvl2pPr>
            <a:lvl3pPr marL="0" indent="0" latinLnBrk="0">
              <a:spcBef>
                <a:spcPts val="0"/>
              </a:spcBef>
              <a:buNone/>
              <a:defRPr kumimoji="1" lang="ja-JP" sz="1200" cap="all" baseline="0">
                <a:solidFill>
                  <a:schemeClr val="bg1"/>
                </a:solidFill>
                <a:latin typeface="+mj-lt"/>
              </a:defRPr>
            </a:lvl3pPr>
            <a:lvl4pPr marL="0" indent="0" latinLnBrk="0">
              <a:spcBef>
                <a:spcPts val="0"/>
              </a:spcBef>
              <a:buNone/>
              <a:defRPr kumimoji="1" lang="ja-JP" sz="1200" cap="all" baseline="0">
                <a:solidFill>
                  <a:schemeClr val="bg1"/>
                </a:solidFill>
                <a:latin typeface="+mj-lt"/>
              </a:defRPr>
            </a:lvl4pPr>
            <a:lvl5pPr marL="0" indent="0" latinLnBrk="0">
              <a:spcBef>
                <a:spcPts val="0"/>
              </a:spcBef>
              <a:buNone/>
              <a:defRPr kumimoji="1" lang="ja-JP" sz="1200" cap="all" baseline="0">
                <a:solidFill>
                  <a:schemeClr val="bg1"/>
                </a:solidFill>
                <a:latin typeface="+mj-lt"/>
              </a:defRPr>
            </a:lvl5pPr>
            <a:lvl6pPr marL="0" indent="0" latinLnBrk="0">
              <a:spcBef>
                <a:spcPts val="0"/>
              </a:spcBef>
              <a:buNone/>
              <a:defRPr kumimoji="1" lang="ja-JP" sz="1200" cap="all" baseline="0">
                <a:solidFill>
                  <a:schemeClr val="bg1"/>
                </a:solidFill>
                <a:latin typeface="+mj-lt"/>
              </a:defRPr>
            </a:lvl6pPr>
            <a:lvl7pPr marL="0" indent="0" latinLnBrk="0">
              <a:spcBef>
                <a:spcPts val="0"/>
              </a:spcBef>
              <a:buNone/>
              <a:defRPr kumimoji="1" lang="ja-JP" sz="1200" cap="all" baseline="0">
                <a:solidFill>
                  <a:schemeClr val="bg1"/>
                </a:solidFill>
                <a:latin typeface="+mj-lt"/>
              </a:defRPr>
            </a:lvl7pPr>
            <a:lvl8pPr marL="0" indent="0" latinLnBrk="0">
              <a:spcBef>
                <a:spcPts val="0"/>
              </a:spcBef>
              <a:buNone/>
              <a:defRPr kumimoji="1" lang="ja-JP" sz="1200" cap="all" baseline="0">
                <a:solidFill>
                  <a:schemeClr val="bg1"/>
                </a:solidFill>
                <a:latin typeface="+mj-lt"/>
              </a:defRPr>
            </a:lvl8pPr>
            <a:lvl9pPr marL="0" indent="0" latinLnBrk="0">
              <a:spcBef>
                <a:spcPts val="0"/>
              </a:spcBef>
              <a:buNone/>
              <a:defRPr kumimoji="1" lang="ja-JP" sz="1200" cap="all" baseline="0">
                <a:solidFill>
                  <a:schemeClr val="bg1"/>
                </a:solidFill>
                <a:latin typeface="+mj-lt"/>
              </a:defRPr>
            </a:lvl9pPr>
          </a:lstStyle>
          <a:p>
            <a:pPr lvl="0"/>
            <a:r>
              <a:rPr kumimoji="1" lang="ja-JP"/>
              <a:t>見出し</a:t>
            </a:r>
          </a:p>
        </p:txBody>
      </p:sp>
      <p:sp>
        <p:nvSpPr>
          <p:cNvPr id="30" name="コンテンツ プレースホルダー 17"/>
          <p:cNvSpPr>
            <a:spLocks noGrp="1"/>
          </p:cNvSpPr>
          <p:nvPr>
            <p:ph sz="quarter" idx="35" hasCustomPrompt="1"/>
          </p:nvPr>
        </p:nvSpPr>
        <p:spPr>
          <a:xfrm>
            <a:off x="6229350" y="5636895"/>
            <a:ext cx="2667000" cy="952500"/>
          </a:xfrm>
        </p:spPr>
        <p:txBody>
          <a:bodyPr lIns="79809" tIns="39904"/>
          <a:lstStyle>
            <a:lvl1pPr latinLnBrk="0">
              <a:defRPr kumimoji="1" lang="ja-JP" baseline="0">
                <a:latin typeface="Meiryo UI" panose="020B0604030504040204" pitchFamily="50" charset="-128"/>
                <a:ea typeface="Meiryo UI" panose="020B0604030504040204" pitchFamily="50" charset="-128"/>
                <a:cs typeface="Meiryo UI" panose="020B0604030504040204" pitchFamily="50" charset="-128"/>
              </a:defRPr>
            </a:lvl1pPr>
            <a:lvl2pPr>
              <a:defRPr>
                <a:latin typeface="Meiryo UI" panose="020B0604030504040204" pitchFamily="50" charset="-128"/>
                <a:ea typeface="Meiryo UI" panose="020B0604030504040204" pitchFamily="50" charset="-128"/>
                <a:cs typeface="Meiryo UI" panose="020B0604030504040204" pitchFamily="50" charset="-128"/>
              </a:defRPr>
            </a:lvl2pPr>
            <a:lvl3pPr>
              <a:defRPr>
                <a:latin typeface="Meiryo UI" panose="020B0604030504040204" pitchFamily="50" charset="-128"/>
                <a:ea typeface="Meiryo UI" panose="020B0604030504040204" pitchFamily="50" charset="-128"/>
                <a:cs typeface="Meiryo UI" panose="020B0604030504040204" pitchFamily="50" charset="-128"/>
              </a:defRPr>
            </a:lvl3pPr>
            <a:lvl4pPr>
              <a:defRPr>
                <a:latin typeface="Meiryo UI" panose="020B0604030504040204" pitchFamily="50" charset="-128"/>
                <a:ea typeface="Meiryo UI" panose="020B0604030504040204" pitchFamily="50" charset="-128"/>
                <a:cs typeface="Meiryo UI" panose="020B0604030504040204" pitchFamily="50" charset="-128"/>
              </a:defRPr>
            </a:lvl4pPr>
            <a:lvl5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5pPr>
            <a:lvl6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6pPr>
            <a:lvl7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7pPr>
            <a:lvl8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8pPr>
            <a:lvl9pPr latinLnBrk="0">
              <a:defRPr kumimoji="1" lang="ja-JP">
                <a:latin typeface="Meiryo UI" panose="020B0604030504040204" pitchFamily="50" charset="-128"/>
                <a:ea typeface="Meiryo UI" panose="020B0604030504040204" pitchFamily="50" charset="-128"/>
                <a:cs typeface="Meiryo UI" panose="020B0604030504040204" pitchFamily="50" charset="-128"/>
              </a:defRPr>
            </a:lvl9pPr>
          </a:lstStyle>
          <a:p>
            <a:pPr lvl="0"/>
            <a:r>
              <a:rPr kumimoji="1" lang="ja-JP" dirty="0"/>
              <a:t>このプレースホルダーは、テキストやその他のコンテンツを追加する場合に使います</a:t>
            </a:r>
          </a:p>
          <a:p>
            <a:pPr lvl="1"/>
            <a:r>
              <a:rPr kumimoji="1" lang="ja-JP" dirty="0"/>
              <a:t>第 2 レベル</a:t>
            </a:r>
          </a:p>
          <a:p>
            <a:pPr lvl="2"/>
            <a:r>
              <a:rPr kumimoji="1" lang="ja-JP" dirty="0"/>
              <a:t>第 3 レベル</a:t>
            </a:r>
          </a:p>
          <a:p>
            <a:pPr lvl="3"/>
            <a:r>
              <a:rPr kumimoji="1" lang="ja-JP" dirty="0"/>
              <a:t>第 4 レベル</a:t>
            </a:r>
          </a:p>
          <a:p>
            <a:pPr lvl="4"/>
            <a:r>
              <a:rPr kumimoji="1" lang="ja-JP" dirty="0"/>
              <a:t>第 5 レベル</a:t>
            </a:r>
          </a:p>
          <a:p>
            <a:pPr lvl="5"/>
            <a:r>
              <a:rPr kumimoji="1" lang="ja-JP" dirty="0"/>
              <a:t>6</a:t>
            </a:r>
          </a:p>
          <a:p>
            <a:pPr lvl="6"/>
            <a:r>
              <a:rPr kumimoji="1" lang="ja-JP" dirty="0"/>
              <a:t>7</a:t>
            </a:r>
          </a:p>
          <a:p>
            <a:pPr lvl="7"/>
            <a:r>
              <a:rPr kumimoji="1" lang="ja-JP" dirty="0"/>
              <a:t>8</a:t>
            </a:r>
          </a:p>
          <a:p>
            <a:pPr lvl="8"/>
            <a:r>
              <a:rPr kumimoji="1" lang="ja-JP" dirty="0"/>
              <a:t>9</a:t>
            </a:r>
          </a:p>
        </p:txBody>
      </p:sp>
    </p:spTree>
    <p:extLst>
      <p:ext uri="{BB962C8B-B14F-4D97-AF65-F5344CB8AC3E}">
        <p14:creationId xmlns:p14="http://schemas.microsoft.com/office/powerpoint/2010/main" val="4266109938"/>
      </p:ext>
    </p:extLst>
  </p:cSld>
  <p:clrMapOvr>
    <a:masterClrMapping/>
  </p:clrMapOvr>
  <p:extLst mod="1">
    <p:ext uri="{DCECCB84-F9BA-43D5-87BE-67443E8EF086}">
      <p15:sldGuideLst xmlns:p15="http://schemas.microsoft.com/office/powerpoint/2012/main">
        <p15:guide id="1" pos="9168">
          <p15:clr>
            <a:srgbClr val="A4A3A4"/>
          </p15:clr>
        </p15:guide>
        <p15:guide id="2" pos="18480">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1258888" y="549275"/>
            <a:ext cx="7705725" cy="641350"/>
          </a:xfrm>
        </p:spPr>
        <p:txBody>
          <a:bodyPr/>
          <a:lstStyle/>
          <a:p>
            <a:r>
              <a:rPr lang="ja-JP" altLang="en-US"/>
              <a:t>マスター タイトルの書式設定</a:t>
            </a:r>
          </a:p>
        </p:txBody>
      </p:sp>
      <p:sp>
        <p:nvSpPr>
          <p:cNvPr id="3" name="表プレースホルダー 2"/>
          <p:cNvSpPr>
            <a:spLocks noGrp="1"/>
          </p:cNvSpPr>
          <p:nvPr>
            <p:ph type="tbl" idx="1"/>
          </p:nvPr>
        </p:nvSpPr>
        <p:spPr>
          <a:xfrm>
            <a:off x="1258900" y="1412881"/>
            <a:ext cx="7634287" cy="5040313"/>
          </a:xfrm>
        </p:spPr>
        <p:txBody>
          <a:bodyPr/>
          <a:lstStyle/>
          <a:p>
            <a:pPr lvl="0"/>
            <a:endParaRPr lang="ja-JP" altLang="en-US" noProof="0"/>
          </a:p>
        </p:txBody>
      </p:sp>
      <p:sp>
        <p:nvSpPr>
          <p:cNvPr id="4" name="Rectangle 1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endParaRPr>
          </a:p>
        </p:txBody>
      </p:sp>
      <p:sp>
        <p:nvSpPr>
          <p:cNvPr id="5" name="Rectangle 35"/>
          <p:cNvSpPr>
            <a:spLocks noGrp="1" noChangeArrowheads="1"/>
          </p:cNvSpPr>
          <p:nvPr>
            <p:ph type="sldNum" sz="quarter" idx="11"/>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06C61DC-921A-5B4C-9575-FEAC36674B9C}" type="slidenum">
              <a:rPr kumimoji="1" lang="en-US" altLang="ja-JP" sz="120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218104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1"/>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C3B0920-01D3-420E-BB4B-31322FCFE8E6}"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488E0FA-8469-44C1-A40E-AEECDD178B38}"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334302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89DF6E1-03D9-4343-9966-B53830B83260}"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F77570-5DBC-4CD3-BFDD-6F983063F77B}"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207686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16"/>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AB00A387-4FF8-4DD0-B393-450E40379224}"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D74CB14-A8B4-4822-9A61-025EFF868E85}"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27684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CE71D07-4416-460A-963E-F469F069C423}"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042C668-CD29-4D86-BE60-647084A3233F}"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7699903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088E5BF-0A92-496E-8443-C23582A9C490}"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8"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9"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4BC36A-83BC-4754-9932-5E77EE621F74}"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06325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BF4C64F-4348-45DF-A08F-CFF4696A52BF}"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57889C-A198-4748-BABE-458DA60B7FE7}"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4084426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A47622E-D352-4EB4-8A06-A1DFDFE268D4}"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3"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1306016-2366-4D83-A1B4-C888843274ED}"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9186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15303543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17FB4F4-F966-4037-9EB2-BE223A4EFAF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6136E19-96DC-4601-911D-72D522DB3B29}"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3313372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F01D14A-AEC6-42E0-BF86-0FFEE46DEE96}"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38A95A8-9309-4025-9B82-299E25E3EAB7}"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7452754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B21F1678-D9F9-4EDF-856D-1C883C893FDE}"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EC7A701-A90A-4ABE-B8F4-AF63C10E3194}"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038078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B9D26F6-9B60-46F3-A078-7DDEDBB7E14F}"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220712-A240-4062-8DBA-635DE5C8B6A2}"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3784364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4"/>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BF5244C-29B5-4E86-A3CC-2D018546348E}"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17D63CD-67F1-48C4-B52C-9F7E4F77B898}"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038940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lgn="ct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63938E43-BF64-435B-A6EE-8149231B9DCE}"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4" name="Rectangle 5"/>
          <p:cNvSpPr>
            <a:spLocks noGrp="1" noChangeArrowheads="1"/>
          </p:cNvSpPr>
          <p:nvPr>
            <p:ph type="ftr" sz="quarter" idx="11"/>
          </p:nvPr>
        </p:nvSpPr>
        <p:spPr/>
        <p:txBody>
          <a:bodyPr/>
          <a:lstStyle>
            <a:lvl1pPr>
              <a:defRPr b="1">
                <a:latin typeface="Arial" charset="0"/>
                <a:ea typeface="ＭＳ Ｐゴシック" charset="-128"/>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 name="Rectangle 6"/>
          <p:cNvSpPr>
            <a:spLocks noGrp="1" noChangeArrowheads="1"/>
          </p:cNvSpPr>
          <p:nvPr>
            <p:ph type="sldNum" sz="quarter" idx="12"/>
          </p:nvPr>
        </p:nvSpPr>
        <p:spPr/>
        <p:txBody>
          <a:bodyPr/>
          <a:lstStyle>
            <a:lvl1pPr>
              <a:defRPr b="1">
                <a:latin typeface="Arial" charset="0"/>
                <a:ea typeface="ＭＳ Ｐゴシック" charset="-128"/>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5344B2B-7CD7-4458-96D9-4BF08AEB672F}" type="slidenum">
              <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573409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9"/>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BAE783A-5B69-48BE-8D4E-EACB21E0763A}"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FF05826-0D6E-4327-B5A8-D44EA0BCB9A4}"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173124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C240ADF-FABC-498B-B0F7-70C398C083A0}"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BD9D889-065F-4287-AAC3-6D490AE10E95}"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564700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24"/>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3EDC7E8-8742-4648-B6AB-13F84BCD0482}"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1313A6B-FC8D-4774-A3BF-7358D295121D}"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975653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31067268-9355-4D0D-973A-B40438A7C204}"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C38F1E-E5BC-4B09-9D39-926F38DA10BA}"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2122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4989383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A184C65-575A-4EEF-8DB2-5554AFC92448}"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8"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9"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1252018-0C57-4B8C-8F26-CBA77CE932D6}"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917751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4FF5F11A-9574-4CEF-8D4C-6C5C94DB8EC7}"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7A9DC2E-472E-4352-8B65-0427CC8EFC40}"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07069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35F1B27-7079-4B9B-8E7A-F98FA550B361}"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3"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4"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1006ED-9941-4BC4-A9AE-A5843B8EB44B}"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40439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E88A808-23AA-42A7-981A-933B13E6A750}"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CCD3154-F8B0-4328-BCFF-B4D5B3958376}"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137643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800BF97-6EFC-466D-B7B7-F30142A13642}"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C889FDE-2353-4A9A-BAF0-9EF13DD9AEB3}"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77310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2623BC2-F99F-450E-861D-4C306DD4CBB1}"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663916-5672-4D68-AECF-9DACAE6565D7}"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295095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9"/>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27954F9-04D5-458D-9C1F-84B9C403A258}"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CBFDFBB-B19C-4688-A75D-7BE74DCBD93A}"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1095784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4"/>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4"/>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CE7E3B61-13E2-44DA-8E57-33F307F20A5F}"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7"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F3F7C3-8C3A-483A-87C5-532973D40CE9}"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836499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9"/>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p:txBody>
          <a:bodyPr/>
          <a:lstStyle>
            <a:lvl1pPr algn="ct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B417F25-5A84-4AE3-AF1A-A99B6CB9D253}" type="datetime1">
              <a:rPr kumimoji="1" lang="ja-JP" altLang="en-US"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4" name="Rectangle 5"/>
          <p:cNvSpPr>
            <a:spLocks noGrp="1" noChangeArrowheads="1"/>
          </p:cNvSpPr>
          <p:nvPr>
            <p:ph type="ftr" sz="quarter" idx="11"/>
          </p:nvPr>
        </p:nvSpPr>
        <p:spPr/>
        <p:txBody>
          <a:bodyPr/>
          <a:lstStyle>
            <a:lvl1pPr>
              <a:defRPr b="1"/>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5" name="Rectangle 6"/>
          <p:cNvSpPr>
            <a:spLocks noGrp="1" noChangeArrowheads="1"/>
          </p:cNvSpPr>
          <p:nvPr>
            <p:ph type="sldNum" sz="quarter" idx="12"/>
          </p:nvPr>
        </p:nvSpPr>
        <p:spPr/>
        <p:txBody>
          <a:bodyPr/>
          <a:lstStyle>
            <a:lvl1pPr>
              <a:defRPr b="1"/>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FA2E338-CB2E-440E-8A60-F612F2A5AE0B}"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73722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E8D95D3-5DF8-4B00-9AA6-8A25C6D19271}"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713687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25064217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82695A4-6E96-46AB-A8C0-E414A6B5BFA0}"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00317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7AD8214-890E-41CC-A732-EF8093E788F5}"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564359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182AD3-E7A6-4A32-AAFE-FA7753E45DC8}"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55972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F515A140-4072-4EF1-A1FE-17D2FF74FBE1}"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265488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27CCA7C-D184-4FA6-AED5-34F8827853DD}"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171122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1DDD2E-3AED-4072-80DD-DECDC346DAAD}"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535304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972CE17-601B-42CA-99FD-510FB8B31FDF}"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584770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EA0B8EB-B6A4-41D7-B69B-C19D5A4E227D}"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75329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586B37D-ED50-4E0A-B383-DA959C0414FC}"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83737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71FCA43-49EC-4FD0-92ED-822EAEFC9597}"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1230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0249081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DB9A3F8-D4FE-40CB-AFE2-CB651A5D4ECA}"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8639032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Rectangle 4"/>
          <p:cNvSpPr>
            <a:spLocks noGrp="1" noChangeArrowheads="1"/>
          </p:cNvSpPr>
          <p:nvPr>
            <p:ph type="dt" sz="half" idx="10"/>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ED4BAE7-DCE5-4E54-A440-B8928C3E65BD}" type="slidenum">
              <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510481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6793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184849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3941921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253462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8" name="フッター プレースホルダ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9" name="スライド番号プレースホルダ 8"/>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0893920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フッター プレースホルダ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スライド番号プレースホルダ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034569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3" name="フッター プレースホルダ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8926609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1291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903A63E-ACCA-439D-81C8-21EAFECC562E}" type="datetimeFigureOut">
              <a:rPr kumimoji="1" lang="ja-JP" altLang="en-US" smtClean="0"/>
              <a:t>2024/7/14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2682144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2185544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215707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02F9DFB3-F4C6-4379-B18F-9161C4E5BF3A}" type="datetimeFigureOut">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8C2710-8440-444E-B79E-C93D189E3405}" type="slidenum">
              <a:rPr kumimoji="1" lang="ja-JP" altLang="en-US" sz="12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96746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02C0738-4050-47CD-A95F-8430AEDDEC3D}"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6C429B-C9C8-4B91-BAEF-48BBDBFDDA88}"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3021222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D08CC2-78F4-4767-96EB-00F1E1DB4574}"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8CAF60E-7A6D-4494-9BF9-D765F843E8D0}"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986020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39D03B-D360-44F1-AA53-F615819048D8}"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E1CBD17-618A-41CA-B0FF-22E15AB1F82B}"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535325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8FA3AE-AF34-4022-A43B-B0CC6994C743}"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7"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F6B1E91-100F-48A6-BE54-DAF0CB8737AC}"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336239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6E9731C-6A90-4487-9A7D-25CB61E4DB49}"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8"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9"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16A483C-C1A0-4CDC-A726-7CC398B1F641}"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405019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8DA81D-A1C1-45AF-9B39-5A9AEC417505}"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65D403-4B22-472E-A3D8-241C21EC1534}"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707107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FFFBEE1-F4AE-4415-A1D5-3F0729A23A7E}" type="datetimeFigureOut">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3" name="フッター プレースホルダ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4" name="スライド番号プレースホルダ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504CF0B-3D18-44F2-BD0A-BB2244E9A9E2}" type="slidenum">
              <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1"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10823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8.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9.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03A63E-ACCA-439D-81C8-21EAFECC562E}" type="datetimeFigureOut">
              <a:rPr kumimoji="1" lang="ja-JP" altLang="en-US" smtClean="0"/>
              <a:t>2024/7/14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223AFD-92DD-4DA8-B4FC-CE8165916212}" type="slidenum">
              <a:rPr kumimoji="1" lang="ja-JP" altLang="en-US" smtClean="0"/>
              <a:t>‹#›</a:t>
            </a:fld>
            <a:endParaRPr kumimoji="1" lang="ja-JP" altLang="en-US"/>
          </a:p>
        </p:txBody>
      </p:sp>
    </p:spTree>
    <p:extLst>
      <p:ext uri="{BB962C8B-B14F-4D97-AF65-F5344CB8AC3E}">
        <p14:creationId xmlns:p14="http://schemas.microsoft.com/office/powerpoint/2010/main" val="3707222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457200" y="277813"/>
            <a:ext cx="82296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タイトルの書式設定</a:t>
            </a:r>
          </a:p>
        </p:txBody>
      </p:sp>
      <p:sp>
        <p:nvSpPr>
          <p:cNvPr id="137219" name="Rectangle 3"/>
          <p:cNvSpPr>
            <a:spLocks noGrp="1" noChangeArrowheads="1"/>
          </p:cNvSpPr>
          <p:nvPr>
            <p:ph type="body" idx="1"/>
          </p:nvPr>
        </p:nvSpPr>
        <p:spPr bwMode="auto">
          <a:xfrm>
            <a:off x="457200" y="1196975"/>
            <a:ext cx="82296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0488" name="Rectangle 8"/>
          <p:cNvSpPr>
            <a:spLocks noGrp="1" noChangeArrowheads="1"/>
          </p:cNvSpPr>
          <p:nvPr>
            <p:ph type="sldNum" sz="quarter" idx="4"/>
          </p:nvPr>
        </p:nvSpPr>
        <p:spPr bwMode="auto">
          <a:xfrm>
            <a:off x="6553200" y="6586538"/>
            <a:ext cx="2133600" cy="279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F7BF81-6226-4CF9-86F0-372CD32A7CA4}" type="slidenum">
              <a:rPr kumimoji="1" lang="ja-JP" altLang="en-US"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577894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iming>
    <p:tnLst>
      <p:par>
        <p:cTn id="1" dur="indefinite" restart="never" nodeType="tmRoot"/>
      </p:par>
    </p:tnLst>
  </p:timing>
  <p:hf hdr="0" dt="0"/>
  <p:txStyles>
    <p:titleStyle>
      <a:lvl1pPr algn="l" rtl="0" eaLnBrk="0" fontAlgn="base" hangingPunct="0">
        <a:spcBef>
          <a:spcPct val="0"/>
        </a:spcBef>
        <a:spcAft>
          <a:spcPct val="0"/>
        </a:spcAft>
        <a:defRPr kumimoji="1" sz="4200">
          <a:solidFill>
            <a:schemeClr val="tx2"/>
          </a:solidFill>
          <a:latin typeface="+mj-lt"/>
          <a:ea typeface="+mj-ea"/>
          <a:cs typeface="+mj-cs"/>
        </a:defRPr>
      </a:lvl1pPr>
      <a:lvl2pPr algn="l" rtl="0" eaLnBrk="0" fontAlgn="base" hangingPunct="0">
        <a:spcBef>
          <a:spcPct val="0"/>
        </a:spcBef>
        <a:spcAft>
          <a:spcPct val="0"/>
        </a:spcAft>
        <a:defRPr kumimoji="1" sz="4200">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4200">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4200">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4200">
          <a:solidFill>
            <a:schemeClr val="tx2"/>
          </a:solidFill>
          <a:latin typeface="Arial" charset="0"/>
          <a:ea typeface="ＭＳ Ｐゴシック" pitchFamily="50" charset="-128"/>
        </a:defRPr>
      </a:lvl5pPr>
      <a:lvl6pPr marL="457200" algn="l" rtl="0" fontAlgn="base">
        <a:spcBef>
          <a:spcPct val="0"/>
        </a:spcBef>
        <a:spcAft>
          <a:spcPct val="0"/>
        </a:spcAft>
        <a:defRPr kumimoji="1" sz="4200">
          <a:solidFill>
            <a:schemeClr val="tx2"/>
          </a:solidFill>
          <a:latin typeface="Arial" charset="0"/>
          <a:ea typeface="ＭＳ Ｐゴシック" pitchFamily="50" charset="-128"/>
        </a:defRPr>
      </a:lvl6pPr>
      <a:lvl7pPr marL="914400" algn="l" rtl="0" fontAlgn="base">
        <a:spcBef>
          <a:spcPct val="0"/>
        </a:spcBef>
        <a:spcAft>
          <a:spcPct val="0"/>
        </a:spcAft>
        <a:defRPr kumimoji="1" sz="4200">
          <a:solidFill>
            <a:schemeClr val="tx2"/>
          </a:solidFill>
          <a:latin typeface="Arial" charset="0"/>
          <a:ea typeface="ＭＳ Ｐゴシック" pitchFamily="50" charset="-128"/>
        </a:defRPr>
      </a:lvl7pPr>
      <a:lvl8pPr marL="1371600" algn="l" rtl="0" fontAlgn="base">
        <a:spcBef>
          <a:spcPct val="0"/>
        </a:spcBef>
        <a:spcAft>
          <a:spcPct val="0"/>
        </a:spcAft>
        <a:defRPr kumimoji="1" sz="4200">
          <a:solidFill>
            <a:schemeClr val="tx2"/>
          </a:solidFill>
          <a:latin typeface="Arial" charset="0"/>
          <a:ea typeface="ＭＳ Ｐゴシック" pitchFamily="50" charset="-128"/>
        </a:defRPr>
      </a:lvl8pPr>
      <a:lvl9pPr marL="1828800" algn="l" rtl="0" fontAlgn="base">
        <a:spcBef>
          <a:spcPct val="0"/>
        </a:spcBef>
        <a:spcAft>
          <a:spcPct val="0"/>
        </a:spcAft>
        <a:defRPr kumimoji="1" sz="42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kumimoji="1"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kumimoji="1" sz="2600">
          <a:solidFill>
            <a:schemeClr val="tx1"/>
          </a:solidFill>
          <a:latin typeface="+mn-lt"/>
          <a:ea typeface="+mn-ea"/>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kumimoji="1" sz="2200">
          <a:solidFill>
            <a:schemeClr val="tx1"/>
          </a:solidFill>
          <a:latin typeface="+mn-lt"/>
          <a:ea typeface="+mn-ea"/>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kumimoji="1" sz="2000">
          <a:solidFill>
            <a:schemeClr val="tx1"/>
          </a:solidFill>
          <a:latin typeface="+mn-lt"/>
          <a:ea typeface="+mn-ea"/>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7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EE00147-3964-46D7-A584-1E4CF4DA11DC}"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5" name="Footer Placeholder 4"/>
          <p:cNvSpPr>
            <a:spLocks noGrp="1"/>
          </p:cNvSpPr>
          <p:nvPr>
            <p:ph type="ftr" sz="quarter" idx="3"/>
          </p:nvPr>
        </p:nvSpPr>
        <p:spPr>
          <a:xfrm>
            <a:off x="3028950" y="635637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
        <p:nvSpPr>
          <p:cNvPr id="6" name="Slide Number Placeholder 5"/>
          <p:cNvSpPr>
            <a:spLocks noGrp="1"/>
          </p:cNvSpPr>
          <p:nvPr>
            <p:ph type="sldNum" sz="quarter" idx="4"/>
          </p:nvPr>
        </p:nvSpPr>
        <p:spPr>
          <a:xfrm>
            <a:off x="6457950" y="635637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A7070C-2644-4B9A-B16D-AA68779D6C76}"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235045288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BF6EE2C0-78A3-4940-B6E8-6A93C02B398F}" type="datetime1">
              <a:rPr kumimoji="1" lang="ja-JP" altLang="en-US"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0" name="Rectangle 6"/>
          <p:cNvSpPr>
            <a:spLocks noGrp="1" noChangeArrowheads="1"/>
          </p:cNvSpPr>
          <p:nvPr>
            <p:ph type="sldNum" sz="quarter" idx="4"/>
          </p:nvPr>
        </p:nvSpPr>
        <p:spPr bwMode="auto">
          <a:xfrm>
            <a:off x="6759575" y="6469063"/>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2EB7C0-9D52-4F8D-9623-5A052C28D15D}"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46888813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484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754A7B71-F80E-4222-B6E3-EBBBD73E7A8D}" type="datetime1">
              <a:rPr kumimoji="1" lang="ja-JP" altLang="en-US"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030" name="Rectangle 6"/>
          <p:cNvSpPr>
            <a:spLocks noGrp="1" noChangeArrowheads="1"/>
          </p:cNvSpPr>
          <p:nvPr>
            <p:ph type="sldNum" sz="quarter" idx="4"/>
          </p:nvPr>
        </p:nvSpPr>
        <p:spPr bwMode="auto">
          <a:xfrm>
            <a:off x="6759575" y="6469063"/>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92266652-6E93-4FF3-9979-499710291DE2}"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02918486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634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11F39513-4571-4490-B648-37504C957A3B}" type="datetime1">
              <a:rPr kumimoji="1" lang="ja-JP" altLang="en-US"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2024/7/14</a:t>
            </a:fld>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1030" name="Rectangle 6"/>
          <p:cNvSpPr>
            <a:spLocks noGrp="1" noChangeArrowheads="1"/>
          </p:cNvSpPr>
          <p:nvPr>
            <p:ph type="sldNum" sz="quarter" idx="4"/>
          </p:nvPr>
        </p:nvSpPr>
        <p:spPr bwMode="auto">
          <a:xfrm>
            <a:off x="6759575" y="6469063"/>
            <a:ext cx="2133600" cy="1968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3D136CE-2015-4E0C-8D94-581AAF6C37E1}"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29130918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pitchFamily="34" charset="0"/>
          <a:ea typeface="ＭＳ Ｐゴシック" pitchFamily="50" charset="-128"/>
        </a:defRPr>
      </a:lvl5pPr>
      <a:lvl6pPr marL="457200" algn="ctr" rtl="0" fontAlgn="base">
        <a:spcBef>
          <a:spcPct val="0"/>
        </a:spcBef>
        <a:spcAft>
          <a:spcPct val="0"/>
        </a:spcAft>
        <a:defRPr kumimoji="1" sz="4400">
          <a:solidFill>
            <a:schemeClr val="tx2"/>
          </a:solidFill>
          <a:latin typeface="Arial" pitchFamily="34" charset="0"/>
          <a:ea typeface="ＭＳ Ｐゴシック" pitchFamily="50" charset="-128"/>
        </a:defRPr>
      </a:lvl6pPr>
      <a:lvl7pPr marL="914400" algn="ctr" rtl="0" fontAlgn="base">
        <a:spcBef>
          <a:spcPct val="0"/>
        </a:spcBef>
        <a:spcAft>
          <a:spcPct val="0"/>
        </a:spcAft>
        <a:defRPr kumimoji="1" sz="4400">
          <a:solidFill>
            <a:schemeClr val="tx2"/>
          </a:solidFill>
          <a:latin typeface="Arial" pitchFamily="34" charset="0"/>
          <a:ea typeface="ＭＳ Ｐゴシック" pitchFamily="50" charset="-128"/>
        </a:defRPr>
      </a:lvl7pPr>
      <a:lvl8pPr marL="1371600" algn="ctr" rtl="0" fontAlgn="base">
        <a:spcBef>
          <a:spcPct val="0"/>
        </a:spcBef>
        <a:spcAft>
          <a:spcPct val="0"/>
        </a:spcAft>
        <a:defRPr kumimoji="1" sz="4400">
          <a:solidFill>
            <a:schemeClr val="tx2"/>
          </a:solidFill>
          <a:latin typeface="Arial" pitchFamily="34" charset="0"/>
          <a:ea typeface="ＭＳ Ｐゴシック" pitchFamily="50" charset="-128"/>
        </a:defRPr>
      </a:lvl8pPr>
      <a:lvl9pPr marL="1828800" algn="ctr" rtl="0" fontAlgn="base">
        <a:spcBef>
          <a:spcPct val="0"/>
        </a:spcBef>
        <a:spcAft>
          <a:spcPct val="0"/>
        </a:spcAft>
        <a:defRPr kumimoji="1" sz="4400">
          <a:solidFill>
            <a:schemeClr val="tx2"/>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2F9DFB3-F4C6-4379-B18F-9161C4E5BF3A}"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8C2710-8440-444E-B79E-C93D189E3405}"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a:cs typeface="+mn-cs"/>
            </a:endParaRPr>
          </a:p>
        </p:txBody>
      </p:sp>
    </p:spTree>
    <p:extLst>
      <p:ext uri="{BB962C8B-B14F-4D97-AF65-F5344CB8AC3E}">
        <p14:creationId xmlns:p14="http://schemas.microsoft.com/office/powerpoint/2010/main" val="128962039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638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99C4319-8B2B-4989-9FB3-AA3B72C38931}"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6DF0AD-C462-4C6F-9DF0-CCDFDDCF7A1C}"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04791454"/>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28675"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prstClr val="black">
                    <a:tint val="75000"/>
                  </a:prst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CBBDBE9-CD20-44D6-807D-BA9640CEED89}" type="datetimeFigureOut">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2024/7/14</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a:solidFill>
                  <a:prstClr val="black">
                    <a:tint val="75000"/>
                  </a:prst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a:solidFill>
                  <a:prstClr val="black">
                    <a:tint val="75000"/>
                  </a:prstClr>
                </a:solidFill>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0777DE8-05E5-4AD3-9D10-A1DB9EBFD78A}" type="slidenum">
              <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2193393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eaLnBrk="0" fontAlgn="base" hangingPunct="0">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tVEPmbPdIY" TargetMode="External"/><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hyperlink" Target="https://www.youtube.com/watch?v=HtVEPmbPdI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9.JPG"/><Relationship Id="rId10" Type="http://schemas.openxmlformats.org/officeDocument/2006/relationships/image" Target="../media/image17.JPG"/><Relationship Id="rId4" Type="http://schemas.openxmlformats.org/officeDocument/2006/relationships/image" Target="../media/image12.JPG"/><Relationship Id="rId9" Type="http://schemas.openxmlformats.org/officeDocument/2006/relationships/image" Target="../media/image16.JPG"/></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image" Target="../media/image10.JPG"/><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9.JPG"/><Relationship Id="rId10" Type="http://schemas.openxmlformats.org/officeDocument/2006/relationships/image" Target="../media/image17.JPG"/><Relationship Id="rId4" Type="http://schemas.openxmlformats.org/officeDocument/2006/relationships/image" Target="../media/image12.JPG"/><Relationship Id="rId9" Type="http://schemas.openxmlformats.org/officeDocument/2006/relationships/image" Target="../media/image16.JPG"/></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5.xml"/><Relationship Id="rId1" Type="http://schemas.openxmlformats.org/officeDocument/2006/relationships/vmlDrawing" Target="../drawings/vmlDrawing1.vml"/><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5.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75.xml"/><Relationship Id="rId4"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2.xml"/><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3.wmf"/><Relationship Id="rId2" Type="http://schemas.openxmlformats.org/officeDocument/2006/relationships/slideLayout" Target="../slideLayouts/slideLayout6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0.jpeg"/><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0.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0.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0.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0.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3.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3.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t_e_600_25%"/>
          <p:cNvPicPr>
            <a:picLocks noChangeAspect="1" noChangeArrowheads="1"/>
          </p:cNvPicPr>
          <p:nvPr/>
        </p:nvPicPr>
        <p:blipFill>
          <a:blip r:embed="rId3" cstate="print"/>
          <a:srcRect/>
          <a:stretch>
            <a:fillRect/>
          </a:stretch>
        </p:blipFill>
        <p:spPr bwMode="auto">
          <a:xfrm>
            <a:off x="6959600" y="82550"/>
            <a:ext cx="2038350" cy="323850"/>
          </a:xfrm>
          <a:prstGeom prst="rect">
            <a:avLst/>
          </a:prstGeom>
          <a:noFill/>
          <a:ln w="9525">
            <a:noFill/>
            <a:miter lim="800000"/>
            <a:headEnd/>
            <a:tailEnd/>
          </a:ln>
        </p:spPr>
      </p:pic>
      <p:sp>
        <p:nvSpPr>
          <p:cNvPr id="5" name="Rectangle 5"/>
          <p:cNvSpPr>
            <a:spLocks noChangeArrowheads="1"/>
          </p:cNvSpPr>
          <p:nvPr/>
        </p:nvSpPr>
        <p:spPr bwMode="auto">
          <a:xfrm>
            <a:off x="147638" y="47466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sp>
        <p:nvSpPr>
          <p:cNvPr id="6" name="Rectangle 6"/>
          <p:cNvSpPr>
            <a:spLocks noChangeArrowheads="1"/>
          </p:cNvSpPr>
          <p:nvPr/>
        </p:nvSpPr>
        <p:spPr bwMode="auto">
          <a:xfrm>
            <a:off x="152400" y="629761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grpSp>
        <p:nvGrpSpPr>
          <p:cNvPr id="7" name="Group 7"/>
          <p:cNvGrpSpPr>
            <a:grpSpLocks/>
          </p:cNvGrpSpPr>
          <p:nvPr/>
        </p:nvGrpSpPr>
        <p:grpSpPr bwMode="auto">
          <a:xfrm>
            <a:off x="131763" y="6427788"/>
            <a:ext cx="2609850" cy="323850"/>
            <a:chOff x="3482" y="436"/>
            <a:chExt cx="1644" cy="204"/>
          </a:xfrm>
        </p:grpSpPr>
        <p:pic>
          <p:nvPicPr>
            <p:cNvPr id="8" name="Picture 8"/>
            <p:cNvPicPr>
              <a:picLocks noChangeAspect="1" noChangeArrowheads="1"/>
            </p:cNvPicPr>
            <p:nvPr/>
          </p:nvPicPr>
          <p:blipFill>
            <a:blip r:embed="rId4" cstate="print"/>
            <a:srcRect l="23625" t="19196" r="23625" b="12305"/>
            <a:stretch>
              <a:fillRect/>
            </a:stretch>
          </p:blipFill>
          <p:spPr bwMode="auto">
            <a:xfrm>
              <a:off x="3482" y="436"/>
              <a:ext cx="209" cy="204"/>
            </a:xfrm>
            <a:prstGeom prst="rect">
              <a:avLst/>
            </a:prstGeom>
            <a:noFill/>
            <a:ln w="9525">
              <a:noFill/>
              <a:miter lim="800000"/>
              <a:headEnd/>
              <a:tailEnd/>
            </a:ln>
          </p:spPr>
        </p:pic>
        <p:sp>
          <p:nvSpPr>
            <p:cNvPr id="9" name="Text Box 9"/>
            <p:cNvSpPr txBox="1">
              <a:spLocks noChangeArrowheads="1"/>
            </p:cNvSpPr>
            <p:nvPr/>
          </p:nvSpPr>
          <p:spPr bwMode="auto">
            <a:xfrm>
              <a:off x="3672" y="442"/>
              <a:ext cx="1454" cy="19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smtClean="0">
                  <a:ln>
                    <a:noFill/>
                  </a:ln>
                  <a:solidFill>
                    <a:srgbClr val="000000"/>
                  </a:solidFill>
                  <a:effectLst/>
                  <a:uLnTx/>
                  <a:uFillTx/>
                  <a:latin typeface="Calibri" pitchFamily="34" charset="0"/>
                  <a:ea typeface="ＭＳ Ｐゴシック" pitchFamily="50" charset="-128"/>
                  <a:cs typeface="+mn-cs"/>
                </a:rPr>
                <a:t>Institute of Industrial Science</a:t>
              </a:r>
            </a:p>
          </p:txBody>
        </p:sp>
      </p:grpSp>
      <p:sp>
        <p:nvSpPr>
          <p:cNvPr id="10" name="Text Box 12"/>
          <p:cNvSpPr txBox="1">
            <a:spLocks noChangeArrowheads="1"/>
          </p:cNvSpPr>
          <p:nvPr/>
        </p:nvSpPr>
        <p:spPr bwMode="auto">
          <a:xfrm>
            <a:off x="220513" y="135189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ＥＶは、本当に環境にやさしいのか？ </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p:txBody>
      </p:sp>
      <p:pic>
        <p:nvPicPr>
          <p:cNvPr id="11" name="Picture 16" descr="iislogo_a4_300dpi_blue2"/>
          <p:cNvPicPr>
            <a:picLocks noChangeAspect="1" noChangeArrowheads="1"/>
          </p:cNvPicPr>
          <p:nvPr/>
        </p:nvPicPr>
        <p:blipFill>
          <a:blip r:embed="rId5" cstate="print"/>
          <a:srcRect/>
          <a:stretch>
            <a:fillRect/>
          </a:stretch>
        </p:blipFill>
        <p:spPr bwMode="auto">
          <a:xfrm>
            <a:off x="285751" y="3719550"/>
            <a:ext cx="2486050" cy="2495513"/>
          </a:xfrm>
          <a:prstGeom prst="rect">
            <a:avLst/>
          </a:prstGeom>
          <a:noFill/>
          <a:ln w="9525">
            <a:noFill/>
            <a:miter lim="800000"/>
            <a:headEnd/>
            <a:tailEnd/>
          </a:ln>
        </p:spPr>
      </p:pic>
      <p:sp>
        <p:nvSpPr>
          <p:cNvPr id="12" name="Text Box 13"/>
          <p:cNvSpPr txBox="1">
            <a:spLocks noChangeArrowheads="1"/>
          </p:cNvSpPr>
          <p:nvPr/>
        </p:nvSpPr>
        <p:spPr bwMode="auto">
          <a:xfrm>
            <a:off x="640026" y="2780928"/>
            <a:ext cx="8460432" cy="1815882"/>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東京大学 生産技術研究所</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持続型エネルギー・材料統合研究センター</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教授</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岡部　徹</a:t>
            </a:r>
          </a:p>
        </p:txBody>
      </p:sp>
      <p:sp>
        <p:nvSpPr>
          <p:cNvPr id="13" name="Text Box 12"/>
          <p:cNvSpPr txBox="1">
            <a:spLocks noChangeArrowheads="1"/>
          </p:cNvSpPr>
          <p:nvPr/>
        </p:nvSpPr>
        <p:spPr bwMode="auto">
          <a:xfrm>
            <a:off x="5056188" y="4370388"/>
            <a:ext cx="3692525"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4" name="Text Box 14"/>
          <p:cNvSpPr txBox="1">
            <a:spLocks noChangeArrowheads="1"/>
          </p:cNvSpPr>
          <p:nvPr/>
        </p:nvSpPr>
        <p:spPr bwMode="auto">
          <a:xfrm>
            <a:off x="4427984" y="4653136"/>
            <a:ext cx="5773115" cy="60016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15" name="正方形/長方形 14"/>
          <p:cNvSpPr/>
          <p:nvPr/>
        </p:nvSpPr>
        <p:spPr>
          <a:xfrm>
            <a:off x="4556125" y="4931742"/>
            <a:ext cx="6012160" cy="1323439"/>
          </a:xfrm>
          <a:prstGeom prst="rect">
            <a:avLst/>
          </a:prstGeom>
        </p:spPr>
        <p:txBody>
          <a:bodyPr wrap="square">
            <a:spAutoFit/>
          </a:bodyPr>
          <a:lstStyle/>
          <a:p>
            <a:pPr lvl="0" fontAlgn="base">
              <a:spcBef>
                <a:spcPct val="0"/>
              </a:spcBef>
              <a:spcAft>
                <a:spcPct val="0"/>
              </a:spcAft>
              <a:defRPr/>
            </a:pPr>
            <a:r>
              <a:rPr lang="ja-JP" altLang="en-US" sz="1600" b="1" dirty="0" smtClean="0">
                <a:solidFill>
                  <a:srgbClr val="000000"/>
                </a:solidFill>
                <a:latin typeface="ＭＳ Ｐゴシック"/>
              </a:rPr>
              <a:t>第</a:t>
            </a:r>
            <a:r>
              <a:rPr lang="en-US" altLang="ja-JP" sz="1600" b="1" dirty="0" smtClean="0">
                <a:solidFill>
                  <a:srgbClr val="000000"/>
                </a:solidFill>
                <a:latin typeface="ＭＳ Ｐゴシック"/>
              </a:rPr>
              <a:t>111</a:t>
            </a:r>
            <a:r>
              <a:rPr lang="ja-JP" altLang="en-US" sz="1600" b="1" dirty="0" smtClean="0">
                <a:solidFill>
                  <a:srgbClr val="000000"/>
                </a:solidFill>
                <a:latin typeface="ＭＳ Ｐゴシック"/>
              </a:rPr>
              <a:t>回 </a:t>
            </a:r>
            <a:r>
              <a:rPr lang="ja-JP" altLang="en-US" sz="1600" b="1" dirty="0">
                <a:solidFill>
                  <a:srgbClr val="000000"/>
                </a:solidFill>
                <a:latin typeface="ＭＳ Ｐゴシック"/>
              </a:rPr>
              <a:t>レアメタル研究会</a:t>
            </a:r>
          </a:p>
          <a:p>
            <a:pPr lvl="0" fontAlgn="base">
              <a:spcBef>
                <a:spcPct val="0"/>
              </a:spcBef>
              <a:spcAft>
                <a:spcPct val="0"/>
              </a:spcAft>
              <a:defRPr/>
            </a:pPr>
            <a:r>
              <a:rPr lang="ja-JP" altLang="ja-JP" sz="1600" b="1" dirty="0"/>
              <a:t>２０２４年７月２６日（金</a:t>
            </a:r>
            <a:r>
              <a:rPr lang="ja-JP" altLang="ja-JP" sz="1600" b="1" dirty="0" smtClean="0"/>
              <a:t>）</a:t>
            </a:r>
            <a:endParaRPr lang="en-US" altLang="ja-JP" sz="1600" b="1" dirty="0" smtClean="0"/>
          </a:p>
          <a:p>
            <a:pPr lvl="0" fontAlgn="base">
              <a:spcBef>
                <a:spcPct val="0"/>
              </a:spcBef>
              <a:spcAft>
                <a:spcPct val="0"/>
              </a:spcAft>
              <a:defRPr/>
            </a:pPr>
            <a:r>
              <a:rPr lang="en-US" altLang="ja-JP" sz="1600" b="1" dirty="0">
                <a:solidFill>
                  <a:srgbClr val="000000"/>
                </a:solidFill>
                <a:latin typeface="ＭＳ Ｐゴシック"/>
              </a:rPr>
              <a:t>'</a:t>
            </a:r>
            <a:r>
              <a:rPr lang="ja-JP" altLang="en-US" sz="1600" b="1" dirty="0" smtClean="0">
                <a:solidFill>
                  <a:srgbClr val="000000"/>
                </a:solidFill>
                <a:latin typeface="ＭＳ Ｐゴシック"/>
              </a:rPr>
              <a:t>ＥＶ</a:t>
            </a:r>
            <a:r>
              <a:rPr lang="ja-JP" altLang="en-US" sz="1600" b="1" dirty="0">
                <a:solidFill>
                  <a:srgbClr val="000000"/>
                </a:solidFill>
                <a:latin typeface="ＭＳ Ｐゴシック"/>
              </a:rPr>
              <a:t>は、本当に環境にやさしいのか</a:t>
            </a:r>
            <a:r>
              <a:rPr lang="ja-JP" altLang="en-US" sz="1600" b="1" dirty="0" smtClean="0">
                <a:solidFill>
                  <a:srgbClr val="000000"/>
                </a:solidFill>
                <a:latin typeface="ＭＳ Ｐゴシック"/>
              </a:rPr>
              <a:t>？</a:t>
            </a:r>
            <a:r>
              <a:rPr lang="en-US" altLang="ja-JP" sz="1600" b="1" dirty="0">
                <a:solidFill>
                  <a:srgbClr val="000000"/>
                </a:solidFill>
                <a:latin typeface="ＭＳ Ｐゴシック"/>
              </a:rPr>
              <a:t>'</a:t>
            </a:r>
            <a:r>
              <a:rPr lang="ja-JP" altLang="en-US" sz="1600" b="1" dirty="0" smtClean="0">
                <a:solidFill>
                  <a:srgbClr val="000000"/>
                </a:solidFill>
                <a:latin typeface="ＭＳ Ｐゴシック"/>
              </a:rPr>
              <a:t> （</a:t>
            </a:r>
            <a:r>
              <a:rPr lang="en-US" altLang="ja-JP" sz="1600" b="1" dirty="0" smtClean="0">
                <a:solidFill>
                  <a:srgbClr val="000000"/>
                </a:solidFill>
                <a:latin typeface="ＭＳ Ｐゴシック"/>
              </a:rPr>
              <a:t>30</a:t>
            </a:r>
            <a:r>
              <a:rPr lang="ja-JP" altLang="en-US" sz="1600" b="1" dirty="0" smtClean="0">
                <a:solidFill>
                  <a:srgbClr val="000000"/>
                </a:solidFill>
                <a:latin typeface="ＭＳ Ｐゴシック"/>
              </a:rPr>
              <a:t>分）</a:t>
            </a:r>
            <a:r>
              <a:rPr lang="en-US" altLang="ja-JP" sz="1600" b="1" dirty="0" smtClean="0">
                <a:solidFill>
                  <a:srgbClr val="000000"/>
                </a:solidFill>
                <a:latin typeface="ＭＳ Ｐゴシック"/>
              </a:rPr>
              <a:t>,</a:t>
            </a:r>
          </a:p>
          <a:p>
            <a:pPr lvl="0" fontAlgn="base">
              <a:spcBef>
                <a:spcPct val="0"/>
              </a:spcBef>
              <a:spcAft>
                <a:spcPct val="0"/>
              </a:spcAft>
              <a:defRPr/>
            </a:pPr>
            <a:r>
              <a:rPr lang="ja-JP" altLang="en-US" sz="1600" b="1" dirty="0" smtClean="0">
                <a:solidFill>
                  <a:srgbClr val="000000"/>
                </a:solidFill>
                <a:latin typeface="ＭＳ Ｐゴシック"/>
              </a:rPr>
              <a:t>東京</a:t>
            </a:r>
            <a:r>
              <a:rPr lang="ja-JP" altLang="en-US" sz="1600" b="1" dirty="0">
                <a:solidFill>
                  <a:srgbClr val="000000"/>
                </a:solidFill>
                <a:latin typeface="ＭＳ Ｐゴシック"/>
              </a:rPr>
              <a:t>大学生産技術研究所</a:t>
            </a:r>
            <a:r>
              <a:rPr lang="en-US" altLang="ja-JP" sz="1600" b="1" dirty="0">
                <a:solidFill>
                  <a:srgbClr val="000000"/>
                </a:solidFill>
                <a:latin typeface="ＭＳ Ｐゴシック"/>
              </a:rPr>
              <a:t>A</a:t>
            </a:r>
            <a:r>
              <a:rPr lang="ja-JP" altLang="en-US" sz="1600" b="1" dirty="0">
                <a:solidFill>
                  <a:srgbClr val="000000"/>
                </a:solidFill>
                <a:latin typeface="ＭＳ Ｐゴシック"/>
              </a:rPr>
              <a:t>棟コンベンションホール</a:t>
            </a:r>
            <a:r>
              <a:rPr lang="en-US" altLang="ja-JP" sz="1600" b="1" dirty="0">
                <a:solidFill>
                  <a:srgbClr val="000000"/>
                </a:solidFill>
                <a:latin typeface="ＭＳ Ｐゴシック"/>
              </a:rPr>
              <a:t>, </a:t>
            </a:r>
          </a:p>
          <a:p>
            <a:pPr lvl="0" fontAlgn="base">
              <a:spcBef>
                <a:spcPct val="0"/>
              </a:spcBef>
              <a:spcAft>
                <a:spcPct val="0"/>
              </a:spcAft>
              <a:defRPr/>
            </a:pPr>
            <a:r>
              <a:rPr lang="en-US" altLang="ja-JP" sz="1600" b="1" dirty="0">
                <a:solidFill>
                  <a:srgbClr val="000000"/>
                </a:solidFill>
                <a:latin typeface="ＭＳ Ｐゴシック"/>
              </a:rPr>
              <a:t>[</a:t>
            </a:r>
            <a:r>
              <a:rPr lang="ja-JP" altLang="en-US" sz="1600" b="1" dirty="0">
                <a:solidFill>
                  <a:srgbClr val="000000"/>
                </a:solidFill>
                <a:latin typeface="ＭＳ Ｐゴシック"/>
              </a:rPr>
              <a:t>東京</a:t>
            </a:r>
            <a:r>
              <a:rPr lang="en-US" altLang="ja-JP" sz="1600" b="1" dirty="0">
                <a:solidFill>
                  <a:srgbClr val="000000"/>
                </a:solidFill>
                <a:latin typeface="ＭＳ Ｐゴシック"/>
              </a:rPr>
              <a:t>] (</a:t>
            </a:r>
            <a:r>
              <a:rPr lang="en-US" altLang="ja-JP" sz="1600" b="1" dirty="0" smtClean="0">
                <a:solidFill>
                  <a:srgbClr val="000000"/>
                </a:solidFill>
                <a:latin typeface="ＭＳ Ｐゴシック"/>
              </a:rPr>
              <a:t>2024.7.26).</a:t>
            </a:r>
            <a:endParaRPr lang="en-US" altLang="ja-JP" sz="1600" b="1" dirty="0">
              <a:solidFill>
                <a:srgbClr val="000000"/>
              </a:solidFill>
              <a:latin typeface="ＭＳ Ｐゴシック"/>
            </a:endParaRPr>
          </a:p>
        </p:txBody>
      </p:sp>
    </p:spTree>
    <p:extLst>
      <p:ext uri="{BB962C8B-B14F-4D97-AF65-F5344CB8AC3E}">
        <p14:creationId xmlns:p14="http://schemas.microsoft.com/office/powerpoint/2010/main" val="446147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rotWithShape="1">
          <a:blip r:embed="rId2"/>
          <a:srcRect l="16459" t="2779" r="17187" b="4259"/>
          <a:stretch/>
        </p:blipFill>
        <p:spPr>
          <a:xfrm>
            <a:off x="419335" y="0"/>
            <a:ext cx="8038865" cy="6335181"/>
          </a:xfrm>
          <a:prstGeom prst="rect">
            <a:avLst/>
          </a:prstGeom>
        </p:spPr>
      </p:pic>
      <p:sp>
        <p:nvSpPr>
          <p:cNvPr id="5" name="正方形/長方形 4"/>
          <p:cNvSpPr/>
          <p:nvPr/>
        </p:nvSpPr>
        <p:spPr>
          <a:xfrm>
            <a:off x="490537" y="6335181"/>
            <a:ext cx="81147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参考資料として、レアメタル研究会の</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HP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に</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UP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しておきました。</a:t>
            </a:r>
            <a:endParaRPr kumimoji="1" lang="ja-JP" altLang="en-US" sz="2400" b="1"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endParaRPr>
          </a:p>
        </p:txBody>
      </p:sp>
      <p:cxnSp>
        <p:nvCxnSpPr>
          <p:cNvPr id="6" name="直線コネクタ 5"/>
          <p:cNvCxnSpPr/>
          <p:nvPr/>
        </p:nvCxnSpPr>
        <p:spPr bwMode="auto">
          <a:xfrm>
            <a:off x="4372428" y="437697"/>
            <a:ext cx="954315" cy="0"/>
          </a:xfrm>
          <a:prstGeom prst="line">
            <a:avLst/>
          </a:prstGeom>
          <a:solidFill>
            <a:schemeClr val="bg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9270999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1" y="1305342"/>
            <a:ext cx="8512586" cy="6186309"/>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メディアでの話題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この２０年間のメディアによる</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報道状況の変化　</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⇒最近の話題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47761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3" name="図 2"/>
          <p:cNvPicPr>
            <a:picLocks noChangeAspect="1"/>
          </p:cNvPicPr>
          <p:nvPr/>
        </p:nvPicPr>
        <p:blipFill>
          <a:blip r:embed="rId2"/>
          <a:stretch>
            <a:fillRect/>
          </a:stretch>
        </p:blipFill>
        <p:spPr>
          <a:xfrm>
            <a:off x="4732225" y="3842333"/>
            <a:ext cx="4377908" cy="2462573"/>
          </a:xfrm>
          <a:prstGeom prst="rect">
            <a:avLst/>
          </a:prstGeom>
        </p:spPr>
      </p:pic>
      <p:sp>
        <p:nvSpPr>
          <p:cNvPr id="8" name="Rectangle 1"/>
          <p:cNvSpPr>
            <a:spLocks noChangeArrowheads="1"/>
          </p:cNvSpPr>
          <p:nvPr/>
        </p:nvSpPr>
        <p:spPr bwMode="auto">
          <a:xfrm>
            <a:off x="360947" y="1198403"/>
            <a:ext cx="5449303" cy="1538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000" b="0" i="0" u="none" strike="noStrike" cap="none" normalizeH="0" baseline="0" dirty="0" smtClean="0">
              <a:ln>
                <a:noFill/>
              </a:ln>
              <a:solidFill>
                <a:srgbClr val="000D99"/>
              </a:solidFill>
              <a:effectLst/>
              <a:latin typeface="Arial" panose="020B0604020202020204" pitchFamily="34" charset="0"/>
              <a:cs typeface="Arial" panose="020B0604020202020204" pitchFamily="34" charset="0"/>
              <a:hlinkClick r:id="rId3"/>
            </a:endParaRPr>
          </a:p>
        </p:txBody>
      </p:sp>
      <p:pic>
        <p:nvPicPr>
          <p:cNvPr id="4098" name="Picture 2" descr="【核心】EVは環境に優しい？製造プロセスの害悪 ... - YouTub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947" y="2854349"/>
            <a:ext cx="4278145" cy="2403452"/>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228599" y="176692"/>
            <a:ext cx="8562975" cy="2677656"/>
          </a:xfrm>
          <a:prstGeom prst="rect">
            <a:avLst/>
          </a:prstGeom>
        </p:spPr>
        <p:txBody>
          <a:bodyPr wrap="square">
            <a:spAutoFit/>
          </a:bodyPr>
          <a:lstStyle/>
          <a:p>
            <a:r>
              <a:rPr lang="en-US" altLang="ja-JP" sz="2800" b="1" dirty="0" smtClean="0">
                <a:solidFill>
                  <a:srgbClr val="0000FF"/>
                </a:solidFill>
              </a:rPr>
              <a:t>【</a:t>
            </a:r>
            <a:r>
              <a:rPr lang="ja-JP" altLang="en-US" sz="2800" b="1" dirty="0" smtClean="0">
                <a:solidFill>
                  <a:srgbClr val="0000FF"/>
                </a:solidFill>
              </a:rPr>
              <a:t>核心</a:t>
            </a:r>
            <a:r>
              <a:rPr lang="en-US" altLang="ja-JP" sz="2800" b="1" dirty="0" smtClean="0">
                <a:solidFill>
                  <a:srgbClr val="0000FF"/>
                </a:solidFill>
              </a:rPr>
              <a:t>】EV</a:t>
            </a:r>
            <a:r>
              <a:rPr lang="ja-JP" altLang="en-US" sz="2800" b="1" dirty="0" smtClean="0">
                <a:solidFill>
                  <a:srgbClr val="0000FF"/>
                </a:solidFill>
              </a:rPr>
              <a:t>は環境に優しい？製造プロセスの害悪 </a:t>
            </a:r>
            <a:r>
              <a:rPr lang="en-US" altLang="ja-JP" sz="2800" b="1" dirty="0" smtClean="0">
                <a:solidFill>
                  <a:srgbClr val="0000FF"/>
                </a:solidFill>
              </a:rPr>
              <a:t>... </a:t>
            </a:r>
          </a:p>
          <a:p>
            <a:r>
              <a:rPr lang="en-US" altLang="ja-JP" sz="2800" b="1" dirty="0" smtClean="0">
                <a:solidFill>
                  <a:srgbClr val="0000FF"/>
                </a:solidFill>
              </a:rPr>
              <a:t>– YouTube</a:t>
            </a:r>
          </a:p>
          <a:p>
            <a:endParaRPr lang="en-US" altLang="ja-JP" sz="2800" b="1" dirty="0"/>
          </a:p>
          <a:p>
            <a:r>
              <a:rPr lang="en-US" altLang="ja-JP" sz="2800" b="1" dirty="0" smtClean="0">
                <a:solidFill>
                  <a:srgbClr val="FF0000"/>
                </a:solidFill>
              </a:rPr>
              <a:t>#</a:t>
            </a:r>
            <a:r>
              <a:rPr lang="ja-JP" altLang="en-US" sz="2800" b="1" dirty="0" smtClean="0">
                <a:solidFill>
                  <a:srgbClr val="FF0000"/>
                </a:solidFill>
              </a:rPr>
              <a:t>アベプラ</a:t>
            </a:r>
            <a:r>
              <a:rPr lang="en-US" altLang="ja-JP" sz="2800" b="1" dirty="0" smtClean="0">
                <a:solidFill>
                  <a:srgbClr val="FF0000"/>
                </a:solidFill>
              </a:rPr>
              <a:t>【</a:t>
            </a:r>
            <a:r>
              <a:rPr lang="ja-JP" altLang="en-US" sz="2800" b="1" dirty="0" smtClean="0">
                <a:solidFill>
                  <a:srgbClr val="FF0000"/>
                </a:solidFill>
              </a:rPr>
              <a:t>平日よる</a:t>
            </a:r>
            <a:r>
              <a:rPr lang="en-US" altLang="ja-JP" sz="2800" b="1" dirty="0" smtClean="0">
                <a:solidFill>
                  <a:srgbClr val="FF0000"/>
                </a:solidFill>
              </a:rPr>
              <a:t>9</a:t>
            </a:r>
            <a:r>
              <a:rPr lang="ja-JP" altLang="en-US" sz="2800" b="1" dirty="0" smtClean="0">
                <a:solidFill>
                  <a:srgbClr val="FF0000"/>
                </a:solidFill>
              </a:rPr>
              <a:t>時～生放送</a:t>
            </a:r>
            <a:r>
              <a:rPr lang="en-US" altLang="ja-JP" sz="2800" b="1" dirty="0" smtClean="0">
                <a:solidFill>
                  <a:srgbClr val="FF0000"/>
                </a:solidFill>
              </a:rPr>
              <a:t>】28</a:t>
            </a:r>
            <a:r>
              <a:rPr lang="ja-JP" altLang="en-US" sz="2800" b="1" dirty="0" smtClean="0">
                <a:solidFill>
                  <a:srgbClr val="FF0000"/>
                </a:solidFill>
              </a:rPr>
              <a:t>分</a:t>
            </a:r>
            <a:r>
              <a:rPr lang="ja-JP" altLang="en-US" sz="2800" b="1" dirty="0" smtClean="0"/>
              <a:t/>
            </a:r>
            <a:br>
              <a:rPr lang="ja-JP" altLang="en-US" sz="2800" b="1" dirty="0" smtClean="0"/>
            </a:br>
            <a:r>
              <a:rPr lang="en-US" altLang="ja-JP" sz="2800" b="1" dirty="0" smtClean="0"/>
              <a:t>2024</a:t>
            </a:r>
            <a:r>
              <a:rPr lang="ja-JP" altLang="en-US" sz="2800" b="1" dirty="0" smtClean="0"/>
              <a:t>年</a:t>
            </a:r>
            <a:r>
              <a:rPr lang="en-US" altLang="ja-JP" sz="2800" b="1" dirty="0" smtClean="0"/>
              <a:t>2</a:t>
            </a:r>
            <a:r>
              <a:rPr lang="ja-JP" altLang="en-US" sz="2800" b="1" dirty="0" smtClean="0"/>
              <a:t>月</a:t>
            </a:r>
            <a:r>
              <a:rPr lang="en-US" altLang="ja-JP" sz="2800" b="1" dirty="0" smtClean="0"/>
              <a:t>5</a:t>
            </a:r>
            <a:r>
              <a:rPr lang="ja-JP" altLang="en-US" sz="2800" b="1" dirty="0" smtClean="0"/>
              <a:t>日</a:t>
            </a:r>
            <a:r>
              <a:rPr lang="en-US" altLang="ja-JP" sz="2800" b="1" dirty="0" smtClean="0"/>
              <a:t>(</a:t>
            </a:r>
            <a:r>
              <a:rPr lang="ja-JP" altLang="en-US" sz="2800" b="1" dirty="0" smtClean="0"/>
              <a:t>月</a:t>
            </a:r>
            <a:r>
              <a:rPr lang="en-US" altLang="ja-JP" sz="2800" b="1" dirty="0" smtClean="0"/>
              <a:t>)</a:t>
            </a:r>
            <a:r>
              <a:rPr lang="ja-JP" altLang="en-US" sz="2800" b="1" dirty="0" err="1" smtClean="0"/>
              <a:t>、</a:t>
            </a:r>
            <a:r>
              <a:rPr lang="en-US" altLang="ja-JP" sz="2800" b="1" dirty="0" smtClean="0"/>
              <a:t>21:30〜</a:t>
            </a:r>
            <a:r>
              <a:rPr lang="ja-JP" altLang="en-US" sz="2800" b="1" dirty="0" smtClean="0"/>
              <a:t>放送　</a:t>
            </a:r>
            <a:endParaRPr lang="en-US" altLang="ja-JP" sz="2800" b="1" dirty="0" smtClean="0"/>
          </a:p>
          <a:p>
            <a:r>
              <a:rPr lang="ja-JP" altLang="en-US" sz="2800" b="1" dirty="0" smtClean="0"/>
              <a:t>（大雪の中、テレ朝＠六本木での収録でした。）</a:t>
            </a:r>
            <a:endParaRPr lang="en-US" altLang="ja-JP" sz="2800" b="1" dirty="0" smtClean="0"/>
          </a:p>
        </p:txBody>
      </p:sp>
      <p:sp>
        <p:nvSpPr>
          <p:cNvPr id="10" name="正方形/長方形 9"/>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1218814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l="27708" t="34722" b="11389"/>
          <a:stretch/>
        </p:blipFill>
        <p:spPr>
          <a:xfrm rot="10800000">
            <a:off x="3905250" y="3937067"/>
            <a:ext cx="5238750" cy="2928869"/>
          </a:xfrm>
          <a:prstGeom prst="rect">
            <a:avLst/>
          </a:prstGeom>
        </p:spPr>
      </p:pic>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2" name="正方形/長方形 1"/>
          <p:cNvSpPr/>
          <p:nvPr/>
        </p:nvSpPr>
        <p:spPr>
          <a:xfrm>
            <a:off x="0" y="125631"/>
            <a:ext cx="8699500" cy="6740307"/>
          </a:xfrm>
          <a:prstGeom prst="rect">
            <a:avLst/>
          </a:prstGeom>
        </p:spPr>
        <p:txBody>
          <a:bodyPr wrap="square">
            <a:spAutoFit/>
          </a:bodyPr>
          <a:lstStyle/>
          <a:p>
            <a:r>
              <a:rPr lang="ja-JP" altLang="en-US" b="1" dirty="0" smtClean="0"/>
              <a:t>日経</a:t>
            </a:r>
            <a:r>
              <a:rPr lang="ja-JP" altLang="en-US" b="1" dirty="0"/>
              <a:t>に掲載された、岡部　徹の環境問題に関する記事が、発端となり、</a:t>
            </a:r>
            <a:r>
              <a:rPr lang="ja-JP" altLang="en-US" b="1" dirty="0" smtClean="0"/>
              <a:t/>
            </a:r>
            <a:br>
              <a:rPr lang="ja-JP" altLang="en-US" b="1" dirty="0" smtClean="0"/>
            </a:br>
            <a:r>
              <a:rPr lang="en-US" altLang="ja-JP" b="1" dirty="0" err="1"/>
              <a:t>AbemaTV</a:t>
            </a:r>
            <a:r>
              <a:rPr lang="ja-JP" altLang="en-US" b="1" dirty="0"/>
              <a:t>に岡部が出演し</a:t>
            </a:r>
            <a:r>
              <a:rPr lang="ja-JP" altLang="en-US" b="1" dirty="0" smtClean="0"/>
              <a:t>、その報道内容が各所</a:t>
            </a:r>
            <a:r>
              <a:rPr lang="ja-JP" altLang="en-US" b="1" dirty="0"/>
              <a:t>で話題と</a:t>
            </a:r>
            <a:r>
              <a:rPr lang="ja-JP" altLang="en-US" b="1" dirty="0" smtClean="0"/>
              <a:t>なった。</a:t>
            </a:r>
            <a:endParaRPr lang="en-US" altLang="ja-JP" b="1" dirty="0" smtClean="0"/>
          </a:p>
          <a:p>
            <a:r>
              <a:rPr lang="ja-JP" altLang="en-US" b="1" dirty="0" smtClean="0"/>
              <a:t>⇒　すで</a:t>
            </a:r>
            <a:r>
              <a:rPr lang="ja-JP" altLang="en-US" b="1" dirty="0"/>
              <a:t>に、</a:t>
            </a:r>
            <a:r>
              <a:rPr lang="en-US" altLang="ja-JP" b="1" dirty="0"/>
              <a:t>60</a:t>
            </a:r>
            <a:r>
              <a:rPr lang="ja-JP" altLang="en-US" b="1" dirty="0"/>
              <a:t>万</a:t>
            </a:r>
            <a:r>
              <a:rPr lang="ja-JP" altLang="en-US" b="1" dirty="0" smtClean="0"/>
              <a:t>ダウンロード</a:t>
            </a:r>
            <a:br>
              <a:rPr lang="ja-JP" altLang="en-US" b="1" dirty="0" smtClean="0"/>
            </a:br>
            <a:r>
              <a:rPr lang="en-US" altLang="ja-JP" b="1" dirty="0">
                <a:hlinkClick r:id="rId4"/>
              </a:rPr>
              <a:t>https://www.youtube.com/watch?v=HtVEPmbPdIY</a:t>
            </a:r>
            <a:r>
              <a:rPr lang="ja-JP" altLang="en-US" b="1" dirty="0" smtClean="0"/>
              <a:t/>
            </a:r>
            <a:br>
              <a:rPr lang="ja-JP" altLang="en-US" b="1" dirty="0" smtClean="0"/>
            </a:br>
            <a:r>
              <a:rPr lang="ja-JP" altLang="en-US" b="1" dirty="0" smtClean="0"/>
              <a:t/>
            </a:r>
            <a:br>
              <a:rPr lang="ja-JP" altLang="en-US" b="1" dirty="0" smtClean="0"/>
            </a:br>
            <a:r>
              <a:rPr lang="en-US" altLang="ja-JP" b="1" dirty="0"/>
              <a:t>【</a:t>
            </a:r>
            <a:r>
              <a:rPr lang="ja-JP" altLang="en-US" b="1" dirty="0"/>
              <a:t>核心</a:t>
            </a:r>
            <a:r>
              <a:rPr lang="en-US" altLang="ja-JP" b="1" dirty="0"/>
              <a:t>】EV</a:t>
            </a:r>
            <a:r>
              <a:rPr lang="ja-JP" altLang="en-US" b="1" dirty="0"/>
              <a:t>は環境に優しい？製造プロセスの害悪どう評価？</a:t>
            </a:r>
            <a:r>
              <a:rPr lang="en-US" altLang="ja-JP" b="1" dirty="0"/>
              <a:t>CO2</a:t>
            </a:r>
            <a:r>
              <a:rPr lang="ja-JP" altLang="en-US" b="1" dirty="0" err="1"/>
              <a:t>だけに</a:t>
            </a:r>
            <a:r>
              <a:rPr lang="ja-JP" altLang="en-US" b="1" dirty="0"/>
              <a:t>気を取られすぎ？レアメタル研究の権威に聞く｜アベプラ</a:t>
            </a:r>
            <a:r>
              <a:rPr lang="ja-JP" altLang="en-US" b="1" dirty="0" smtClean="0"/>
              <a:t/>
            </a:r>
            <a:br>
              <a:rPr lang="ja-JP" altLang="en-US" b="1" dirty="0" smtClean="0"/>
            </a:br>
            <a:r>
              <a:rPr lang="ja-JP" altLang="en-US" b="1" dirty="0" smtClean="0"/>
              <a:t/>
            </a:r>
            <a:br>
              <a:rPr lang="ja-JP" altLang="en-US" b="1" dirty="0" smtClean="0"/>
            </a:br>
            <a:r>
              <a:rPr lang="ja-JP" altLang="en-US" b="1" dirty="0"/>
              <a:t>「</a:t>
            </a:r>
            <a:r>
              <a:rPr lang="en-US" altLang="ja-JP" b="1" dirty="0"/>
              <a:t>EV</a:t>
            </a:r>
            <a:r>
              <a:rPr lang="ja-JP" altLang="en-US" b="1" dirty="0"/>
              <a:t>は環境に優しい」はウソ？製造段階の廃棄物に有毒性が</a:t>
            </a:r>
            <a:r>
              <a:rPr lang="en-US" altLang="ja-JP" b="1" dirty="0"/>
              <a:t>?</a:t>
            </a:r>
            <a:r>
              <a:rPr lang="ja-JP" altLang="en-US" b="1" dirty="0"/>
              <a:t>正しい環境評価とは</a:t>
            </a:r>
            <a:r>
              <a:rPr lang="ja-JP" altLang="en-US" b="1" dirty="0" smtClean="0"/>
              <a:t/>
            </a:r>
            <a:br>
              <a:rPr lang="ja-JP" altLang="en-US" b="1" dirty="0" smtClean="0"/>
            </a:br>
            <a:r>
              <a:rPr lang="en-US" altLang="ja-JP" b="1" dirty="0"/>
              <a:t>ABEMA Prime #</a:t>
            </a:r>
            <a:r>
              <a:rPr lang="ja-JP" altLang="en-US" b="1" dirty="0"/>
              <a:t>アベプラ</a:t>
            </a:r>
            <a:r>
              <a:rPr lang="en-US" altLang="ja-JP" b="1" dirty="0"/>
              <a:t>【</a:t>
            </a:r>
            <a:r>
              <a:rPr lang="ja-JP" altLang="en-US" b="1" dirty="0"/>
              <a:t>公式</a:t>
            </a:r>
            <a:r>
              <a:rPr lang="en-US" altLang="ja-JP" b="1" dirty="0"/>
              <a:t>】</a:t>
            </a:r>
            <a:r>
              <a:rPr lang="ja-JP" altLang="en-US" b="1" dirty="0" smtClean="0"/>
              <a:t/>
            </a:r>
            <a:br>
              <a:rPr lang="ja-JP" altLang="en-US" b="1" dirty="0" smtClean="0"/>
            </a:br>
            <a:r>
              <a:rPr lang="ja-JP" altLang="en-US" b="1" dirty="0" smtClean="0"/>
              <a:t/>
            </a:r>
            <a:br>
              <a:rPr lang="ja-JP" altLang="en-US" b="1" dirty="0" smtClean="0"/>
            </a:br>
            <a:r>
              <a:rPr lang="en-US" altLang="ja-JP" b="1" dirty="0">
                <a:solidFill>
                  <a:srgbClr val="FF0000"/>
                </a:solidFill>
              </a:rPr>
              <a:t>#</a:t>
            </a:r>
            <a:r>
              <a:rPr lang="ja-JP" altLang="en-US" b="1" dirty="0">
                <a:solidFill>
                  <a:srgbClr val="FF0000"/>
                </a:solidFill>
              </a:rPr>
              <a:t>アベプラ</a:t>
            </a:r>
            <a:r>
              <a:rPr lang="en-US" altLang="ja-JP" b="1" dirty="0">
                <a:solidFill>
                  <a:srgbClr val="FF0000"/>
                </a:solidFill>
              </a:rPr>
              <a:t>【</a:t>
            </a:r>
            <a:r>
              <a:rPr lang="ja-JP" altLang="en-US" b="1" dirty="0">
                <a:solidFill>
                  <a:srgbClr val="FF0000"/>
                </a:solidFill>
              </a:rPr>
              <a:t>平日よる</a:t>
            </a:r>
            <a:r>
              <a:rPr lang="en-US" altLang="ja-JP" b="1" dirty="0">
                <a:solidFill>
                  <a:srgbClr val="FF0000"/>
                </a:solidFill>
              </a:rPr>
              <a:t>9</a:t>
            </a:r>
            <a:r>
              <a:rPr lang="ja-JP" altLang="en-US" b="1" dirty="0" smtClean="0">
                <a:solidFill>
                  <a:srgbClr val="FF0000"/>
                </a:solidFill>
              </a:rPr>
              <a:t>時～生</a:t>
            </a:r>
            <a:r>
              <a:rPr lang="ja-JP" altLang="en-US" b="1" dirty="0">
                <a:solidFill>
                  <a:srgbClr val="FF0000"/>
                </a:solidFill>
              </a:rPr>
              <a:t>放送</a:t>
            </a:r>
            <a:r>
              <a:rPr lang="en-US" altLang="ja-JP" b="1" dirty="0">
                <a:solidFill>
                  <a:srgbClr val="FF0000"/>
                </a:solidFill>
              </a:rPr>
              <a:t>】28</a:t>
            </a:r>
            <a:r>
              <a:rPr lang="ja-JP" altLang="en-US" b="1" dirty="0">
                <a:solidFill>
                  <a:srgbClr val="FF0000"/>
                </a:solidFill>
              </a:rPr>
              <a:t>分</a:t>
            </a:r>
            <a:r>
              <a:rPr lang="ja-JP" altLang="en-US" b="1" dirty="0" smtClean="0"/>
              <a:t/>
            </a:r>
            <a:br>
              <a:rPr lang="ja-JP" altLang="en-US" b="1" dirty="0" smtClean="0"/>
            </a:br>
            <a:r>
              <a:rPr lang="en-US" altLang="ja-JP" b="1" dirty="0"/>
              <a:t>2024</a:t>
            </a:r>
            <a:r>
              <a:rPr lang="ja-JP" altLang="en-US" b="1" dirty="0"/>
              <a:t>年</a:t>
            </a:r>
            <a:r>
              <a:rPr lang="en-US" altLang="ja-JP" b="1" dirty="0"/>
              <a:t>2</a:t>
            </a:r>
            <a:r>
              <a:rPr lang="ja-JP" altLang="en-US" b="1" dirty="0"/>
              <a:t>月</a:t>
            </a:r>
            <a:r>
              <a:rPr lang="en-US" altLang="ja-JP" b="1" dirty="0"/>
              <a:t>5</a:t>
            </a:r>
            <a:r>
              <a:rPr lang="ja-JP" altLang="en-US" b="1" dirty="0"/>
              <a:t>日</a:t>
            </a:r>
            <a:r>
              <a:rPr lang="en-US" altLang="ja-JP" b="1" dirty="0"/>
              <a:t>(</a:t>
            </a:r>
            <a:r>
              <a:rPr lang="ja-JP" altLang="en-US" b="1" dirty="0"/>
              <a:t>月</a:t>
            </a:r>
            <a:r>
              <a:rPr lang="en-US" altLang="ja-JP" b="1" dirty="0"/>
              <a:t>)</a:t>
            </a:r>
            <a:r>
              <a:rPr lang="ja-JP" altLang="en-US" b="1" dirty="0" err="1"/>
              <a:t>、</a:t>
            </a:r>
            <a:r>
              <a:rPr lang="en-US" altLang="ja-JP" b="1" dirty="0"/>
              <a:t>21:30〜</a:t>
            </a:r>
            <a:r>
              <a:rPr lang="ja-JP" altLang="en-US" b="1" dirty="0"/>
              <a:t>放送　（大雪の中、テレ朝＠六本木での収録でした。）</a:t>
            </a:r>
            <a:r>
              <a:rPr lang="ja-JP" altLang="en-US" b="1" dirty="0" smtClean="0"/>
              <a:t/>
            </a:r>
            <a:br>
              <a:rPr lang="ja-JP" altLang="en-US" b="1" dirty="0" smtClean="0"/>
            </a:br>
            <a:r>
              <a:rPr lang="ja-JP" altLang="en-US" b="1" dirty="0" smtClean="0"/>
              <a:t/>
            </a:r>
            <a:br>
              <a:rPr lang="ja-JP" altLang="en-US" b="1" dirty="0" smtClean="0"/>
            </a:br>
            <a:r>
              <a:rPr lang="ja-JP" altLang="en-US" b="1" dirty="0"/>
              <a:t>キャスト</a:t>
            </a:r>
            <a:r>
              <a:rPr lang="ja-JP" altLang="en-US" b="1" dirty="0" smtClean="0"/>
              <a:t/>
            </a:r>
            <a:br>
              <a:rPr lang="ja-JP" altLang="en-US" b="1" dirty="0" smtClean="0"/>
            </a:br>
            <a:r>
              <a:rPr lang="en-US" altLang="ja-JP" b="1" dirty="0"/>
              <a:t>MC : </a:t>
            </a:r>
            <a:r>
              <a:rPr lang="ja-JP" altLang="en-US" b="1" dirty="0"/>
              <a:t>大空　幸星</a:t>
            </a:r>
            <a:r>
              <a:rPr lang="ja-JP" altLang="en-US" b="1" dirty="0" smtClean="0"/>
              <a:t/>
            </a:r>
            <a:br>
              <a:rPr lang="ja-JP" altLang="en-US" b="1" dirty="0" smtClean="0"/>
            </a:br>
            <a:r>
              <a:rPr lang="ja-JP" altLang="en-US" b="1" dirty="0"/>
              <a:t>岡部　徹　</a:t>
            </a:r>
            <a:r>
              <a:rPr lang="en-US" altLang="ja-JP" b="1" dirty="0"/>
              <a:t>(</a:t>
            </a:r>
            <a:r>
              <a:rPr lang="ja-JP" altLang="en-US" b="1" dirty="0"/>
              <a:t>東京大学 生産技術研究所 教授</a:t>
            </a:r>
            <a:r>
              <a:rPr lang="en-US" altLang="ja-JP" b="1" dirty="0"/>
              <a:t>)</a:t>
            </a:r>
            <a:r>
              <a:rPr lang="ja-JP" altLang="en-US" b="1" dirty="0" smtClean="0"/>
              <a:t/>
            </a:r>
            <a:br>
              <a:rPr lang="ja-JP" altLang="en-US" b="1" dirty="0" smtClean="0"/>
            </a:br>
            <a:r>
              <a:rPr lang="ja-JP" altLang="en-US" b="1" dirty="0"/>
              <a:t>河崎　環　</a:t>
            </a:r>
            <a:r>
              <a:rPr lang="en-US" altLang="ja-JP" b="1" dirty="0"/>
              <a:t>(</a:t>
            </a:r>
            <a:r>
              <a:rPr lang="ja-JP" altLang="en-US" b="1" dirty="0"/>
              <a:t>コラムニスト</a:t>
            </a:r>
            <a:r>
              <a:rPr lang="en-US" altLang="ja-JP" b="1" dirty="0"/>
              <a:t>)</a:t>
            </a:r>
            <a:r>
              <a:rPr lang="ja-JP" altLang="en-US" b="1" dirty="0" smtClean="0"/>
              <a:t/>
            </a:r>
            <a:br>
              <a:rPr lang="ja-JP" altLang="en-US" b="1" dirty="0" smtClean="0"/>
            </a:br>
            <a:r>
              <a:rPr lang="ja-JP" altLang="en-US" b="1" dirty="0"/>
              <a:t>紗倉　まな　</a:t>
            </a:r>
            <a:r>
              <a:rPr lang="en-US" altLang="ja-JP" b="1" dirty="0"/>
              <a:t>(AV</a:t>
            </a:r>
            <a:r>
              <a:rPr lang="ja-JP" altLang="en-US" b="1" dirty="0"/>
              <a:t>女優</a:t>
            </a:r>
            <a:r>
              <a:rPr lang="en-US" altLang="ja-JP" b="1" dirty="0"/>
              <a:t>)</a:t>
            </a:r>
            <a:r>
              <a:rPr lang="ja-JP" altLang="en-US" b="1" dirty="0" smtClean="0"/>
              <a:t/>
            </a:r>
            <a:br>
              <a:rPr lang="ja-JP" altLang="en-US" b="1" dirty="0" smtClean="0"/>
            </a:br>
            <a:r>
              <a:rPr lang="ja-JP" altLang="en-US" b="1" dirty="0"/>
              <a:t>パックン　</a:t>
            </a:r>
            <a:r>
              <a:rPr lang="en-US" altLang="ja-JP" b="1" dirty="0"/>
              <a:t>(</a:t>
            </a:r>
            <a:r>
              <a:rPr lang="ja-JP" altLang="en-US" b="1" dirty="0"/>
              <a:t>お笑いタレント</a:t>
            </a:r>
            <a:r>
              <a:rPr lang="en-US" altLang="ja-JP" b="1" dirty="0"/>
              <a:t>)</a:t>
            </a:r>
            <a:r>
              <a:rPr lang="ja-JP" altLang="en-US" b="1" dirty="0" smtClean="0"/>
              <a:t/>
            </a:r>
            <a:br>
              <a:rPr lang="ja-JP" altLang="en-US" b="1" dirty="0" smtClean="0"/>
            </a:br>
            <a:r>
              <a:rPr lang="ja-JP" altLang="en-US" b="1" dirty="0"/>
              <a:t>田中　萌　</a:t>
            </a:r>
            <a:r>
              <a:rPr lang="en-US" altLang="ja-JP" b="1" dirty="0"/>
              <a:t>(</a:t>
            </a:r>
            <a:r>
              <a:rPr lang="ja-JP" altLang="en-US" b="1" dirty="0"/>
              <a:t>テレビ朝日アナウンサー</a:t>
            </a:r>
            <a:r>
              <a:rPr lang="en-US" altLang="ja-JP" b="1" dirty="0"/>
              <a:t>)</a:t>
            </a:r>
            <a:r>
              <a:rPr lang="ja-JP" altLang="en-US" b="1" dirty="0" smtClean="0"/>
              <a:t/>
            </a:r>
            <a:br>
              <a:rPr lang="ja-JP" altLang="en-US" b="1" dirty="0" smtClean="0"/>
            </a:br>
            <a:r>
              <a:rPr lang="ja-JP" altLang="en-US" b="1" dirty="0"/>
              <a:t>司会進行 </a:t>
            </a:r>
            <a:r>
              <a:rPr lang="en-US" altLang="ja-JP" b="1" dirty="0"/>
              <a:t>: </a:t>
            </a:r>
            <a:r>
              <a:rPr lang="ja-JP" altLang="en-US" b="1" dirty="0"/>
              <a:t>仁科　健吾　</a:t>
            </a:r>
            <a:r>
              <a:rPr lang="en-US" altLang="ja-JP" b="1" dirty="0"/>
              <a:t>(</a:t>
            </a:r>
            <a:r>
              <a:rPr lang="ja-JP" altLang="en-US" b="1" dirty="0"/>
              <a:t>テレビ朝日アナウンサー</a:t>
            </a:r>
            <a:r>
              <a:rPr lang="en-US" altLang="ja-JP" b="1" dirty="0"/>
              <a:t>)</a:t>
            </a:r>
            <a:r>
              <a:rPr lang="ja-JP" altLang="en-US" b="1" dirty="0" smtClean="0"/>
              <a:t/>
            </a:r>
            <a:br>
              <a:rPr lang="ja-JP" altLang="en-US" b="1" dirty="0" smtClean="0"/>
            </a:br>
            <a:r>
              <a:rPr lang="ja-JP" altLang="en-US" b="1" dirty="0"/>
              <a:t>ナレーター </a:t>
            </a:r>
            <a:r>
              <a:rPr lang="en-US" altLang="ja-JP" b="1" dirty="0"/>
              <a:t>: </a:t>
            </a:r>
            <a:r>
              <a:rPr lang="ja-JP" altLang="en-US" b="1" dirty="0"/>
              <a:t>田所　あずさ</a:t>
            </a:r>
            <a:r>
              <a:rPr lang="ja-JP" altLang="en-US" b="1" dirty="0" smtClean="0"/>
              <a:t/>
            </a:r>
            <a:br>
              <a:rPr lang="ja-JP" altLang="en-US" b="1" dirty="0" smtClean="0"/>
            </a:br>
            <a:endParaRPr lang="ja-JP" altLang="en-US" b="1" dirty="0"/>
          </a:p>
        </p:txBody>
      </p:sp>
    </p:spTree>
    <p:extLst>
      <p:ext uri="{BB962C8B-B14F-4D97-AF65-F5344CB8AC3E}">
        <p14:creationId xmlns:p14="http://schemas.microsoft.com/office/powerpoint/2010/main" val="18867119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b="16745"/>
          <a:stretch/>
        </p:blipFill>
        <p:spPr>
          <a:xfrm rot="5400000">
            <a:off x="-846932" y="826095"/>
            <a:ext cx="4398961" cy="2746770"/>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125200" y="122236"/>
            <a:ext cx="9143999" cy="6857999"/>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14374" y="-7261218"/>
            <a:ext cx="9143999" cy="6857999"/>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t="28604"/>
          <a:stretch/>
        </p:blipFill>
        <p:spPr>
          <a:xfrm rot="10800000">
            <a:off x="2495548" y="3259850"/>
            <a:ext cx="6648452" cy="3560050"/>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9772650" y="-1208881"/>
            <a:ext cx="9143999" cy="6857999"/>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3849349" y="-7353302"/>
            <a:ext cx="9143999" cy="6857999"/>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9620250" y="6586538"/>
            <a:ext cx="9143999" cy="6857999"/>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714375" y="7404094"/>
            <a:ext cx="9143999" cy="6857999"/>
          </a:xfrm>
          <a:prstGeom prst="rect">
            <a:avLst/>
          </a:prstGeom>
        </p:spPr>
      </p:pic>
      <p:pic>
        <p:nvPicPr>
          <p:cNvPr id="11" name="図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11048999" y="7404093"/>
            <a:ext cx="9143999" cy="6857999"/>
          </a:xfrm>
          <a:prstGeom prst="rect">
            <a:avLst/>
          </a:prstGeom>
        </p:spPr>
      </p:pic>
      <p:pic>
        <p:nvPicPr>
          <p:cNvPr id="12" name="図 11"/>
          <p:cNvPicPr>
            <a:picLocks noChangeAspect="1"/>
          </p:cNvPicPr>
          <p:nvPr/>
        </p:nvPicPr>
        <p:blipFill rotWithShape="1">
          <a:blip r:embed="rId11">
            <a:extLst>
              <a:ext uri="{28A0092B-C50C-407E-A947-70E740481C1C}">
                <a14:useLocalDpi xmlns:a14="http://schemas.microsoft.com/office/drawing/2010/main" val="0"/>
              </a:ext>
            </a:extLst>
          </a:blip>
          <a:srcRect l="-715" t="-1429" r="715" b="30985"/>
          <a:stretch/>
        </p:blipFill>
        <p:spPr>
          <a:xfrm rot="10800000">
            <a:off x="4777668" y="0"/>
            <a:ext cx="4442533" cy="2347134"/>
          </a:xfrm>
          <a:prstGeom prst="rect">
            <a:avLst/>
          </a:prstGeom>
        </p:spPr>
      </p:pic>
      <p:sp>
        <p:nvSpPr>
          <p:cNvPr id="13" name="正方形/長方形 12"/>
          <p:cNvSpPr/>
          <p:nvPr/>
        </p:nvSpPr>
        <p:spPr>
          <a:xfrm>
            <a:off x="2776089" y="2590662"/>
            <a:ext cx="6317755" cy="400110"/>
          </a:xfrm>
          <a:prstGeom prst="rect">
            <a:avLst/>
          </a:prstGeom>
        </p:spPr>
        <p:txBody>
          <a:bodyPr wrap="none">
            <a:spAutoFit/>
          </a:bodyPr>
          <a:lstStyle/>
          <a:p>
            <a:r>
              <a:rPr lang="ja-JP" altLang="en-US" sz="2000" b="1" dirty="0" smtClean="0"/>
              <a:t>大雪</a:t>
            </a:r>
            <a:r>
              <a:rPr lang="ja-JP" altLang="en-US" sz="2000" b="1" dirty="0"/>
              <a:t>の中、テレ朝＠六本木での</a:t>
            </a:r>
            <a:r>
              <a:rPr lang="ja-JP" altLang="en-US" sz="2000" b="1" dirty="0" smtClean="0"/>
              <a:t>収録に生研から向かった</a:t>
            </a:r>
            <a:endParaRPr lang="ja-JP" altLang="en-US" sz="2000" b="1" dirty="0"/>
          </a:p>
        </p:txBody>
      </p:sp>
    </p:spTree>
    <p:extLst>
      <p:ext uri="{BB962C8B-B14F-4D97-AF65-F5344CB8AC3E}">
        <p14:creationId xmlns:p14="http://schemas.microsoft.com/office/powerpoint/2010/main" val="14626476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097251" y="-6953251"/>
            <a:ext cx="6858000" cy="5143500"/>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715748" y="3475039"/>
            <a:ext cx="9143999" cy="6857999"/>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4824000" y="0"/>
            <a:ext cx="4320000" cy="3240000"/>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629400" y="-7467598"/>
            <a:ext cx="9143999" cy="6857999"/>
          </a:xfrm>
          <a:prstGeom prst="rect">
            <a:avLst/>
          </a:prstGeom>
        </p:spPr>
      </p:pic>
      <p:pic>
        <p:nvPicPr>
          <p:cNvPr id="7" name="図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28990" y="0"/>
            <a:ext cx="4320000" cy="3240000"/>
          </a:xfrm>
          <a:prstGeom prst="rect">
            <a:avLst/>
          </a:prstGeom>
        </p:spPr>
      </p:pic>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11715749" y="-3428999"/>
            <a:ext cx="9143999" cy="6857999"/>
          </a:xfrm>
          <a:prstGeom prst="rect">
            <a:avLst/>
          </a:prstGeom>
        </p:spPr>
      </p:pic>
      <p:pic>
        <p:nvPicPr>
          <p:cNvPr id="9" name="図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0800000">
            <a:off x="-28990" y="3625938"/>
            <a:ext cx="4320000" cy="3240000"/>
          </a:xfrm>
          <a:prstGeom prst="rect">
            <a:avLst/>
          </a:prstGeom>
        </p:spPr>
      </p:pic>
      <p:pic>
        <p:nvPicPr>
          <p:cNvPr id="10" name="図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12277726" y="46039"/>
            <a:ext cx="9143999" cy="6857999"/>
          </a:xfrm>
          <a:prstGeom prst="rect">
            <a:avLst/>
          </a:prstGeom>
        </p:spPr>
      </p:pic>
      <p:pic>
        <p:nvPicPr>
          <p:cNvPr id="11" name="図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4824000" y="3625937"/>
            <a:ext cx="4320000" cy="3240000"/>
          </a:xfrm>
          <a:prstGeom prst="rect">
            <a:avLst/>
          </a:prstGeom>
        </p:spPr>
      </p:pic>
    </p:spTree>
    <p:extLst>
      <p:ext uri="{BB962C8B-B14F-4D97-AF65-F5344CB8AC3E}">
        <p14:creationId xmlns:p14="http://schemas.microsoft.com/office/powerpoint/2010/main" val="2895657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1"/>
            <a:ext cx="9143999" cy="6857999"/>
          </a:xfrm>
          <a:prstGeom prst="rect">
            <a:avLst/>
          </a:prstGeom>
        </p:spPr>
      </p:pic>
    </p:spTree>
    <p:extLst>
      <p:ext uri="{BB962C8B-B14F-4D97-AF65-F5344CB8AC3E}">
        <p14:creationId xmlns:p14="http://schemas.microsoft.com/office/powerpoint/2010/main" val="4258054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10133" cy="5124450"/>
          </a:xfrm>
          <a:prstGeom prst="rect">
            <a:avLst/>
          </a:prstGeom>
        </p:spPr>
      </p:pic>
      <p:sp>
        <p:nvSpPr>
          <p:cNvPr id="3" name="正方形/長方形 2"/>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2795826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10133" cy="5124450"/>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2854436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a:blip r:embed="rId2"/>
          <a:stretch>
            <a:fillRect/>
          </a:stretch>
        </p:blipFill>
        <p:spPr>
          <a:xfrm>
            <a:off x="0" y="857250"/>
            <a:ext cx="9121058" cy="5130595"/>
          </a:xfrm>
          <a:prstGeom prst="rect">
            <a:avLst/>
          </a:prstGeom>
        </p:spPr>
      </p:pic>
      <p:sp>
        <p:nvSpPr>
          <p:cNvPr id="6" name="正方形/長方形 5"/>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2358879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95388"/>
            <a:ext cx="8686800" cy="5662612"/>
          </a:xfrm>
        </p:spPr>
        <p:txBody>
          <a:bodyPr/>
          <a:lstStyle/>
          <a:p>
            <a:pPr marL="0" indent="0">
              <a:buNone/>
            </a:pPr>
            <a:r>
              <a:rPr lang="ja-JP" altLang="en-US" sz="3200" b="1" dirty="0"/>
              <a:t>社会状況・環境の変化</a:t>
            </a:r>
            <a:endParaRPr lang="en-US" altLang="ja-JP" sz="3200" b="1" dirty="0"/>
          </a:p>
          <a:p>
            <a:pPr marL="0" indent="0">
              <a:buNone/>
            </a:pPr>
            <a:r>
              <a:rPr lang="ja-JP" altLang="en-US" sz="3200" b="1" dirty="0"/>
              <a:t>　　⇒ </a:t>
            </a:r>
            <a:r>
              <a:rPr lang="ja-JP" altLang="en-US" sz="3200" b="1" dirty="0" smtClean="0"/>
              <a:t>社会の急激</a:t>
            </a:r>
            <a:r>
              <a:rPr lang="ja-JP" altLang="en-US" sz="3200" b="1" dirty="0"/>
              <a:t>な</a:t>
            </a:r>
            <a:r>
              <a:rPr lang="en-US" altLang="ja-JP" sz="3200" b="1" dirty="0"/>
              <a:t>EV</a:t>
            </a:r>
            <a:r>
              <a:rPr lang="ja-JP" altLang="en-US" sz="3200" b="1" dirty="0"/>
              <a:t>シフト</a:t>
            </a:r>
            <a:endParaRPr lang="en-US" altLang="ja-JP" sz="3200" b="1" dirty="0"/>
          </a:p>
          <a:p>
            <a:pPr marL="0" indent="0">
              <a:buNone/>
            </a:pPr>
            <a:endParaRPr lang="en-US" altLang="ja-JP" sz="3200" b="1" dirty="0"/>
          </a:p>
          <a:p>
            <a:pPr marL="0" indent="0">
              <a:buNone/>
            </a:pPr>
            <a:r>
              <a:rPr lang="ja-JP" altLang="en-US" sz="3200" b="1" dirty="0" smtClean="0"/>
              <a:t>岡部の周辺の最近の話題</a:t>
            </a:r>
            <a:endParaRPr lang="en-US" altLang="ja-JP" sz="3200" b="1" dirty="0" smtClean="0"/>
          </a:p>
          <a:p>
            <a:pPr marL="0" indent="0">
              <a:buNone/>
            </a:pPr>
            <a:r>
              <a:rPr kumimoji="1" lang="ja-JP" altLang="en-US" sz="3200" b="1" dirty="0" smtClean="0"/>
              <a:t>　　⇒ 一般の方のバッテリーメタル等への</a:t>
            </a:r>
            <a:endParaRPr kumimoji="1" lang="en-US" altLang="ja-JP" sz="3200" b="1" dirty="0" smtClean="0"/>
          </a:p>
          <a:p>
            <a:pPr marL="0" indent="0">
              <a:buNone/>
            </a:pPr>
            <a:r>
              <a:rPr lang="ja-JP" altLang="en-US" sz="3200" b="1" dirty="0"/>
              <a:t>　</a:t>
            </a:r>
            <a:r>
              <a:rPr lang="ja-JP" altLang="en-US" sz="3200" b="1" dirty="0" smtClean="0"/>
              <a:t>　　　</a:t>
            </a:r>
            <a:r>
              <a:rPr kumimoji="1" lang="ja-JP" altLang="en-US" sz="3200" b="1" dirty="0" smtClean="0"/>
              <a:t>関心が高まった</a:t>
            </a:r>
            <a:endParaRPr kumimoji="1" lang="en-US" altLang="ja-JP" sz="3200" b="1" dirty="0" smtClean="0"/>
          </a:p>
          <a:p>
            <a:pPr marL="0" indent="0">
              <a:buNone/>
            </a:pPr>
            <a:endParaRPr lang="en-US" altLang="ja-JP" sz="3200" b="1" dirty="0"/>
          </a:p>
          <a:p>
            <a:pPr marL="0" indent="0">
              <a:buNone/>
            </a:pPr>
            <a:r>
              <a:rPr lang="ja-JP" altLang="en-US" sz="3200" b="1" dirty="0" smtClean="0"/>
              <a:t>考えるべきこと</a:t>
            </a:r>
            <a:endParaRPr lang="en-US" altLang="ja-JP" sz="3200" b="1" dirty="0" smtClean="0"/>
          </a:p>
          <a:p>
            <a:pPr marL="0" indent="0">
              <a:buNone/>
            </a:pPr>
            <a:r>
              <a:rPr lang="ja-JP" altLang="en-US" sz="3200" b="1" dirty="0"/>
              <a:t>　　⇒ </a:t>
            </a:r>
            <a:r>
              <a:rPr lang="ja-JP" altLang="en-US" sz="3200" b="1" dirty="0" smtClean="0"/>
              <a:t>非鉄金属の採掘・製錬に関わる環境負荷</a:t>
            </a:r>
            <a:endParaRPr kumimoji="1" lang="en-US" altLang="ja-JP" sz="3200" b="1" dirty="0"/>
          </a:p>
          <a:p>
            <a:pPr marL="0" indent="0">
              <a:buNone/>
            </a:pPr>
            <a:endParaRPr kumimoji="1" lang="ja-JP" altLang="en-US" sz="3200" b="1" dirty="0"/>
          </a:p>
        </p:txBody>
      </p:sp>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Text Box 12"/>
          <p:cNvSpPr txBox="1">
            <a:spLocks noChangeArrowheads="1"/>
          </p:cNvSpPr>
          <p:nvPr/>
        </p:nvSpPr>
        <p:spPr bwMode="auto">
          <a:xfrm>
            <a:off x="182413" y="26604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ＥＶは、本当に環境にやさしいのか？ </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p:txBody>
      </p:sp>
    </p:spTree>
    <p:extLst>
      <p:ext uri="{BB962C8B-B14F-4D97-AF65-F5344CB8AC3E}">
        <p14:creationId xmlns:p14="http://schemas.microsoft.com/office/powerpoint/2010/main" val="3829422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3278" y="855406"/>
            <a:ext cx="9176775" cy="5161936"/>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3394644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068619" cy="5101098"/>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1891365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a:blip r:embed="rId2"/>
          <a:stretch>
            <a:fillRect/>
          </a:stretch>
        </p:blipFill>
        <p:spPr>
          <a:xfrm>
            <a:off x="-36869" y="853103"/>
            <a:ext cx="9180869" cy="5164239"/>
          </a:xfrm>
          <a:prstGeom prst="rect">
            <a:avLst/>
          </a:prstGeom>
        </p:spPr>
      </p:pic>
      <p:sp>
        <p:nvSpPr>
          <p:cNvPr id="6" name="正方形/長方形 5"/>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17468973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44000" cy="5143500"/>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19921269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44000" cy="5143500"/>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3741497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73497" cy="5160092"/>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3548738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21058" cy="5130595"/>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258738981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101600" y="914400"/>
            <a:ext cx="9042400" cy="5086350"/>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460954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44000" cy="5143500"/>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25313404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5" name="図 4"/>
          <p:cNvPicPr>
            <a:picLocks noChangeAspect="1"/>
          </p:cNvPicPr>
          <p:nvPr/>
        </p:nvPicPr>
        <p:blipFill>
          <a:blip r:embed="rId2"/>
          <a:stretch>
            <a:fillRect/>
          </a:stretch>
        </p:blipFill>
        <p:spPr>
          <a:xfrm>
            <a:off x="0" y="857250"/>
            <a:ext cx="9173497" cy="5160092"/>
          </a:xfrm>
          <a:prstGeom prst="rect">
            <a:avLst/>
          </a:prstGeom>
        </p:spPr>
      </p:pic>
      <p:sp>
        <p:nvSpPr>
          <p:cNvPr id="6" name="正方形/長方形 5"/>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666619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23850" y="1595438"/>
            <a:ext cx="8686800" cy="5662612"/>
          </a:xfrm>
        </p:spPr>
        <p:txBody>
          <a:bodyPr/>
          <a:lstStyle/>
          <a:p>
            <a:pPr marL="0" indent="0">
              <a:buNone/>
            </a:pPr>
            <a:r>
              <a:rPr lang="ja-JP" altLang="en-US" sz="3200" b="1" dirty="0" smtClean="0"/>
              <a:t>まずは、以下の質問を</a:t>
            </a:r>
            <a:r>
              <a:rPr lang="en-US" altLang="ja-JP" sz="3200" b="1" dirty="0" smtClean="0"/>
              <a:t>AI</a:t>
            </a:r>
            <a:r>
              <a:rPr lang="ja-JP" altLang="en-US" sz="3200" b="1" dirty="0" smtClean="0"/>
              <a:t>（</a:t>
            </a:r>
            <a:r>
              <a:rPr lang="en-US" altLang="ja-JP" sz="3200" b="1" dirty="0" err="1" smtClean="0"/>
              <a:t>Mictosoft</a:t>
            </a:r>
            <a:r>
              <a:rPr lang="en-US" altLang="ja-JP" sz="3200" b="1" dirty="0" smtClean="0"/>
              <a:t> Copilot</a:t>
            </a:r>
            <a:r>
              <a:rPr lang="ja-JP" altLang="en-US" sz="3200" b="1" dirty="0" smtClean="0"/>
              <a:t>）に訊いてみました。</a:t>
            </a:r>
            <a:endParaRPr lang="en-US" altLang="ja-JP" sz="3200" b="1" dirty="0" smtClean="0"/>
          </a:p>
          <a:p>
            <a:pPr marL="0" indent="0">
              <a:buNone/>
            </a:pPr>
            <a:endParaRPr lang="en-US" altLang="ja-JP" sz="3200" b="1" dirty="0" smtClean="0">
              <a:solidFill>
                <a:srgbClr val="0000FF"/>
              </a:solidFill>
            </a:endParaRPr>
          </a:p>
          <a:p>
            <a:pPr marL="0" indent="0">
              <a:buNone/>
            </a:pPr>
            <a:r>
              <a:rPr lang="ja-JP" altLang="en-US" sz="3200" b="1" dirty="0" smtClean="0">
                <a:solidFill>
                  <a:srgbClr val="0000FF"/>
                </a:solidFill>
              </a:rPr>
              <a:t>Ｑ</a:t>
            </a:r>
            <a:r>
              <a:rPr lang="ja-JP" altLang="en-US" sz="3200" b="1" dirty="0">
                <a:solidFill>
                  <a:srgbClr val="0000FF"/>
                </a:solidFill>
              </a:rPr>
              <a:t>．　ＥＶ（電気自動車）は、本当に環境にやさしいのでしょうか</a:t>
            </a:r>
            <a:r>
              <a:rPr lang="ja-JP" altLang="en-US" sz="3200" b="1" dirty="0" smtClean="0">
                <a:solidFill>
                  <a:srgbClr val="0000FF"/>
                </a:solidFill>
              </a:rPr>
              <a:t>？</a:t>
            </a:r>
            <a:endParaRPr lang="en-US" altLang="ja-JP" sz="3200" b="1" dirty="0" smtClean="0">
              <a:solidFill>
                <a:srgbClr val="0000FF"/>
              </a:solidFill>
            </a:endParaRPr>
          </a:p>
          <a:p>
            <a:pPr marL="0" indent="0">
              <a:buNone/>
            </a:pPr>
            <a:endParaRPr lang="en-US" altLang="ja-JP" sz="3200" b="1" dirty="0" smtClean="0">
              <a:solidFill>
                <a:srgbClr val="0000FF"/>
              </a:solidFill>
            </a:endParaRPr>
          </a:p>
          <a:p>
            <a:pPr marL="0" indent="0">
              <a:buNone/>
            </a:pPr>
            <a:r>
              <a:rPr lang="ja-JP" altLang="en-US" sz="3200" b="1" dirty="0" smtClean="0">
                <a:solidFill>
                  <a:srgbClr val="0000FF"/>
                </a:solidFill>
              </a:rPr>
              <a:t>Ｑ</a:t>
            </a:r>
            <a:r>
              <a:rPr lang="ja-JP" altLang="en-US" sz="3200" b="1" dirty="0">
                <a:solidFill>
                  <a:srgbClr val="0000FF"/>
                </a:solidFill>
              </a:rPr>
              <a:t>．　</a:t>
            </a:r>
            <a:r>
              <a:rPr lang="ja-JP" altLang="en-US" sz="3200" b="1" dirty="0"/>
              <a:t>ＥＶ（電気自動車）が</a:t>
            </a:r>
            <a:r>
              <a:rPr lang="ja-JP" altLang="en-US" sz="3200" b="1" dirty="0">
                <a:solidFill>
                  <a:srgbClr val="0000FF"/>
                </a:solidFill>
              </a:rPr>
              <a:t>環境に良くない点、あるいは環境破壊を起こすことについて詳しく教えてください。</a:t>
            </a:r>
          </a:p>
          <a:p>
            <a:pPr marL="0" indent="0">
              <a:buNone/>
            </a:pPr>
            <a:endParaRPr lang="en-US" altLang="ja-JP" sz="3200" b="1" dirty="0">
              <a:solidFill>
                <a:srgbClr val="0000FF"/>
              </a:solidFill>
            </a:endParaRPr>
          </a:p>
        </p:txBody>
      </p:sp>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Text Box 12"/>
          <p:cNvSpPr txBox="1">
            <a:spLocks noChangeArrowheads="1"/>
          </p:cNvSpPr>
          <p:nvPr/>
        </p:nvSpPr>
        <p:spPr bwMode="auto">
          <a:xfrm>
            <a:off x="182413" y="26604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ＥＶは、本当に環境にやさしいのか？ </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p:txBody>
      </p:sp>
    </p:spTree>
    <p:extLst>
      <p:ext uri="{BB962C8B-B14F-4D97-AF65-F5344CB8AC3E}">
        <p14:creationId xmlns:p14="http://schemas.microsoft.com/office/powerpoint/2010/main" val="12981409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pic>
        <p:nvPicPr>
          <p:cNvPr id="2" name="図 1"/>
          <p:cNvPicPr>
            <a:picLocks noChangeAspect="1"/>
          </p:cNvPicPr>
          <p:nvPr/>
        </p:nvPicPr>
        <p:blipFill>
          <a:blip r:embed="rId2"/>
          <a:stretch>
            <a:fillRect/>
          </a:stretch>
        </p:blipFill>
        <p:spPr>
          <a:xfrm>
            <a:off x="0" y="857250"/>
            <a:ext cx="9144000" cy="5143500"/>
          </a:xfrm>
          <a:prstGeom prst="rect">
            <a:avLst/>
          </a:prstGeom>
        </p:spPr>
      </p:pic>
      <p:sp>
        <p:nvSpPr>
          <p:cNvPr id="5" name="正方形/長方形 4"/>
          <p:cNvSpPr/>
          <p:nvPr/>
        </p:nvSpPr>
        <p:spPr>
          <a:xfrm>
            <a:off x="220133" y="6355705"/>
            <a:ext cx="8890000" cy="461665"/>
          </a:xfrm>
          <a:prstGeom prst="rect">
            <a:avLst/>
          </a:prstGeom>
        </p:spPr>
        <p:txBody>
          <a:bodyPr wrap="square">
            <a:spAutoFit/>
          </a:bodyPr>
          <a:lstStyle/>
          <a:p>
            <a:r>
              <a:rPr lang="en-US" altLang="ja-JP" sz="1200" b="1" dirty="0">
                <a:solidFill>
                  <a:srgbClr val="0F0F0F"/>
                </a:solidFill>
                <a:latin typeface="Roboto"/>
              </a:rPr>
              <a:t>【</a:t>
            </a:r>
            <a:r>
              <a:rPr lang="ja-JP" altLang="en-US" sz="1200" b="1" dirty="0">
                <a:solidFill>
                  <a:srgbClr val="0F0F0F"/>
                </a:solidFill>
                <a:latin typeface="Roboto"/>
              </a:rPr>
              <a:t>核心</a:t>
            </a:r>
            <a:r>
              <a:rPr lang="en-US" altLang="ja-JP" sz="1200" b="1" dirty="0">
                <a:solidFill>
                  <a:srgbClr val="0F0F0F"/>
                </a:solidFill>
                <a:latin typeface="Roboto"/>
              </a:rPr>
              <a:t>】EV</a:t>
            </a:r>
            <a:r>
              <a:rPr lang="ja-JP" altLang="en-US" sz="1200" b="1" dirty="0">
                <a:solidFill>
                  <a:srgbClr val="0F0F0F"/>
                </a:solidFill>
                <a:latin typeface="Roboto"/>
              </a:rPr>
              <a:t>は環境に優しい？製造プロセスの害悪どう評価？</a:t>
            </a:r>
            <a:r>
              <a:rPr lang="en-US" altLang="ja-JP" sz="1200" b="1" dirty="0">
                <a:solidFill>
                  <a:srgbClr val="0F0F0F"/>
                </a:solidFill>
                <a:latin typeface="Roboto"/>
              </a:rPr>
              <a:t>CO2</a:t>
            </a:r>
            <a:r>
              <a:rPr lang="ja-JP" altLang="en-US" sz="1200" b="1" dirty="0" err="1">
                <a:solidFill>
                  <a:srgbClr val="0F0F0F"/>
                </a:solidFill>
                <a:latin typeface="Roboto"/>
              </a:rPr>
              <a:t>だけに</a:t>
            </a:r>
            <a:r>
              <a:rPr lang="ja-JP" altLang="en-US" sz="1200" b="1" dirty="0">
                <a:solidFill>
                  <a:srgbClr val="0F0F0F"/>
                </a:solidFill>
                <a:latin typeface="Roboto"/>
              </a:rPr>
              <a:t>気を取られすぎ？レアメタル研究の権威に聞く｜アベプラ</a:t>
            </a:r>
          </a:p>
          <a:p>
            <a:r>
              <a:rPr lang="en-US" altLang="ja-JP" sz="1200" dirty="0" smtClean="0"/>
              <a:t>https</a:t>
            </a:r>
            <a:r>
              <a:rPr lang="en-US" altLang="ja-JP" sz="1200" dirty="0"/>
              <a:t>://www.youtube.com/watch?v=HtVEPmbPdIY</a:t>
            </a:r>
            <a:endParaRPr lang="ja-JP" altLang="en-US" sz="1200" dirty="0"/>
          </a:p>
        </p:txBody>
      </p:sp>
    </p:spTree>
    <p:extLst>
      <p:ext uri="{BB962C8B-B14F-4D97-AF65-F5344CB8AC3E}">
        <p14:creationId xmlns:p14="http://schemas.microsoft.com/office/powerpoint/2010/main" val="29411762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7109639"/>
          </a:xfrm>
          <a:prstGeom prst="rect">
            <a:avLst/>
          </a:prstGeom>
        </p:spPr>
        <p:txBody>
          <a:bodyPr wrap="square">
            <a:spAutoFit/>
          </a:bodyPr>
          <a:lstStyle/>
          <a:p>
            <a:pPr lvl="0" fontAlgn="base">
              <a:spcBef>
                <a:spcPct val="0"/>
              </a:spcBef>
              <a:spcAft>
                <a:spcPct val="0"/>
              </a:spcAft>
              <a:defRPr/>
            </a:pPr>
            <a:r>
              <a:rPr lang="ja-JP" altLang="en-US" sz="2400" b="1" dirty="0" smtClean="0">
                <a:solidFill>
                  <a:srgbClr val="0033CC"/>
                </a:solidFill>
                <a:latin typeface="Arial" pitchFamily="34" charset="0"/>
                <a:ea typeface="ＭＳ Ｐゴシック" pitchFamily="50" charset="-128"/>
              </a:rPr>
              <a:t>ＥＶ</a:t>
            </a:r>
            <a:r>
              <a:rPr lang="ja-JP" altLang="en-US" sz="2400" b="1" dirty="0">
                <a:solidFill>
                  <a:srgbClr val="0033CC"/>
                </a:solidFill>
                <a:latin typeface="Arial" pitchFamily="34" charset="0"/>
                <a:ea typeface="ＭＳ Ｐゴシック" pitchFamily="50" charset="-128"/>
              </a:rPr>
              <a:t>は、本当に環境にやさしいのか？ </a:t>
            </a:r>
          </a:p>
          <a:p>
            <a:endParaRPr lang="en-US" altLang="ja-JP" sz="2400" b="1" dirty="0" smtClean="0">
              <a:latin typeface="+mn-ea"/>
            </a:endParaRPr>
          </a:p>
          <a:p>
            <a:r>
              <a:rPr lang="ja-JP" altLang="en-US" sz="2400" b="1" dirty="0" smtClean="0">
                <a:latin typeface="+mn-ea"/>
              </a:rPr>
              <a:t>岡部の現時点での見解：</a:t>
            </a:r>
            <a:endParaRPr lang="en-US" altLang="ja-JP" sz="2400" b="1" dirty="0" smtClean="0">
              <a:latin typeface="+mn-ea"/>
            </a:endParaRPr>
          </a:p>
          <a:p>
            <a:endParaRPr lang="en-US" altLang="ja-JP" sz="2400" b="1" dirty="0">
              <a:latin typeface="+mn-ea"/>
            </a:endParaRPr>
          </a:p>
          <a:p>
            <a:r>
              <a:rPr lang="ja-JP" altLang="en-US" sz="2400" b="1" dirty="0" smtClean="0">
                <a:latin typeface="+mn-ea"/>
              </a:rPr>
              <a:t>現在の採掘・製錬・製造技術・環境技術を考えると、</a:t>
            </a:r>
            <a:r>
              <a:rPr lang="en-US" altLang="ja-JP" sz="2400" b="1" dirty="0" smtClean="0">
                <a:latin typeface="+mn-ea"/>
              </a:rPr>
              <a:t>EV</a:t>
            </a:r>
            <a:r>
              <a:rPr lang="ja-JP" altLang="en-US" sz="2400" b="1" dirty="0" smtClean="0">
                <a:latin typeface="+mn-ea"/>
              </a:rPr>
              <a:t>車は環境に優しくない。</a:t>
            </a:r>
            <a:endParaRPr lang="en-US" altLang="ja-JP" sz="2400" b="1" dirty="0" smtClean="0">
              <a:latin typeface="+mn-ea"/>
            </a:endParaRPr>
          </a:p>
          <a:p>
            <a:endParaRPr lang="en-US" altLang="ja-JP" sz="2400" b="1" dirty="0">
              <a:latin typeface="+mn-ea"/>
            </a:endParaRPr>
          </a:p>
          <a:p>
            <a:r>
              <a:rPr lang="ja-JP" altLang="en-US" sz="2400" b="1" dirty="0" smtClean="0">
                <a:latin typeface="+mn-ea"/>
              </a:rPr>
              <a:t>しかし、環境調和型の採掘・製錬技術、さらには、高度な環境調和型のリサイクル技術が開発されれば、</a:t>
            </a:r>
            <a:r>
              <a:rPr lang="en-US" altLang="ja-JP" sz="2400" b="1" dirty="0" smtClean="0">
                <a:latin typeface="+mn-ea"/>
              </a:rPr>
              <a:t>EV</a:t>
            </a:r>
            <a:r>
              <a:rPr lang="ja-JP" altLang="en-US" sz="2400" b="1" dirty="0" smtClean="0">
                <a:latin typeface="+mn-ea"/>
              </a:rPr>
              <a:t>車は、環境にやさしい製品となる。</a:t>
            </a:r>
            <a:endParaRPr lang="en-US" altLang="ja-JP" sz="2400" b="1" dirty="0" smtClean="0">
              <a:latin typeface="+mn-ea"/>
            </a:endParaRPr>
          </a:p>
          <a:p>
            <a:endParaRPr lang="en-US" altLang="ja-JP" sz="2400" b="1" dirty="0" smtClean="0">
              <a:latin typeface="+mn-ea"/>
            </a:endParaRPr>
          </a:p>
          <a:p>
            <a:r>
              <a:rPr lang="ja-JP" altLang="en-US" sz="2400" b="1" dirty="0">
                <a:latin typeface="+mn-ea"/>
              </a:rPr>
              <a:t>また</a:t>
            </a:r>
            <a:r>
              <a:rPr lang="ja-JP" altLang="en-US" sz="2400" b="1" dirty="0" smtClean="0">
                <a:latin typeface="+mn-ea"/>
              </a:rPr>
              <a:t>、仮に、バイオ由来原料あるいは</a:t>
            </a:r>
            <a:r>
              <a:rPr lang="en-US" altLang="ja-JP" sz="2400" b="1" dirty="0" smtClean="0">
                <a:latin typeface="+mn-ea"/>
              </a:rPr>
              <a:t>CO</a:t>
            </a:r>
            <a:r>
              <a:rPr lang="en-US" altLang="ja-JP" sz="2400" b="1" baseline="-25000" dirty="0" smtClean="0">
                <a:latin typeface="+mn-ea"/>
              </a:rPr>
              <a:t>2</a:t>
            </a:r>
            <a:r>
              <a:rPr lang="ja-JP" altLang="en-US" sz="2400" b="1" dirty="0" smtClean="0">
                <a:latin typeface="+mn-ea"/>
              </a:rPr>
              <a:t>からガソリンが安く製造できるようになれば、ハイブリッド車やガソリン車の方が、鉱物資源の消費という観点からは、環境にやさしいかもしれない。</a:t>
            </a:r>
            <a:endParaRPr lang="en-US" altLang="ja-JP" sz="2400" b="1" dirty="0" smtClean="0">
              <a:latin typeface="+mn-ea"/>
            </a:endParaRPr>
          </a:p>
          <a:p>
            <a:endParaRPr lang="en-US" altLang="ja-JP" sz="2400" b="1" dirty="0">
              <a:latin typeface="+mn-ea"/>
            </a:endParaRPr>
          </a:p>
          <a:p>
            <a:r>
              <a:rPr lang="ja-JP" altLang="en-US" sz="2400" b="1" dirty="0" smtClean="0">
                <a:latin typeface="+mn-ea"/>
              </a:rPr>
              <a:t>未来社会では、</a:t>
            </a:r>
            <a:r>
              <a:rPr lang="en-US" altLang="ja-JP" sz="2400" b="1" dirty="0" smtClean="0">
                <a:latin typeface="+mn-ea"/>
              </a:rPr>
              <a:t>EV</a:t>
            </a:r>
            <a:r>
              <a:rPr lang="ja-JP" altLang="en-US" sz="2400" b="1" dirty="0" smtClean="0">
                <a:latin typeface="+mn-ea"/>
              </a:rPr>
              <a:t>車が主たる移動体となるのであろうが、</a:t>
            </a:r>
            <a:r>
              <a:rPr lang="ja-JP" altLang="en-US" sz="2400" b="1" dirty="0" smtClean="0">
                <a:solidFill>
                  <a:srgbClr val="FF0000"/>
                </a:solidFill>
                <a:latin typeface="+mn-ea"/>
              </a:rPr>
              <a:t>急激な</a:t>
            </a:r>
            <a:r>
              <a:rPr lang="en-US" altLang="ja-JP" sz="2400" b="1" dirty="0" smtClean="0">
                <a:solidFill>
                  <a:srgbClr val="FF0000"/>
                </a:solidFill>
                <a:latin typeface="+mn-ea"/>
              </a:rPr>
              <a:t>EV</a:t>
            </a:r>
            <a:r>
              <a:rPr lang="ja-JP" altLang="en-US" sz="2400" b="1" dirty="0" smtClean="0">
                <a:solidFill>
                  <a:srgbClr val="FF0000"/>
                </a:solidFill>
                <a:latin typeface="+mn-ea"/>
              </a:rPr>
              <a:t>シフトは、ともすると地球環境を破壊する可能性がある</a:t>
            </a:r>
            <a:r>
              <a:rPr lang="ja-JP" altLang="en-US" sz="2400" b="1" dirty="0" smtClean="0">
                <a:latin typeface="+mn-ea"/>
              </a:rPr>
              <a:t>ことも認識するべきである。</a:t>
            </a:r>
            <a:endParaRPr lang="en-US" altLang="ja-JP" sz="2400" b="1" dirty="0" smtClean="0">
              <a:latin typeface="+mn-ea"/>
            </a:endParaRPr>
          </a:p>
          <a:p>
            <a:endParaRPr lang="en-US" altLang="ja-JP" sz="2400" b="1" i="0" dirty="0">
              <a:solidFill>
                <a:srgbClr val="333333"/>
              </a:solidFill>
              <a:effectLst/>
              <a:latin typeface="+mn-ea"/>
            </a:endParaRPr>
          </a:p>
        </p:txBody>
      </p:sp>
    </p:spTree>
    <p:extLst>
      <p:ext uri="{BB962C8B-B14F-4D97-AF65-F5344CB8AC3E}">
        <p14:creationId xmlns:p14="http://schemas.microsoft.com/office/powerpoint/2010/main" val="38567006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1" y="1305342"/>
            <a:ext cx="8512586" cy="5170646"/>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メディアでの話題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この２０年間のメディアによる</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4400" b="1" dirty="0" smtClean="0">
                <a:solidFill>
                  <a:prstClr val="white"/>
                </a:solidFill>
                <a:latin typeface="Arial" pitchFamily="34" charset="0"/>
                <a:ea typeface="ＭＳ Ｐゴシック" pitchFamily="50" charset="-128"/>
              </a:rPr>
              <a:t>報道状況の変化　</a:t>
            </a:r>
            <a:endParaRPr lang="en-US" altLang="ja-JP" sz="4400" b="1" dirty="0" smtClean="0">
              <a:solidFill>
                <a:prstClr val="white"/>
              </a:solidFill>
              <a:latin typeface="Arial" pitchFamily="34" charset="0"/>
              <a:ea typeface="ＭＳ Ｐゴシック"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⇒昔の話題</a:t>
            </a: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807823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3B4C37-5B6F-4EE5-BAB8-ADBF6948284E}" type="slidenum">
              <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689155" name="Picture 4" descr="ut_e_600_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600" y="82550"/>
            <a:ext cx="2038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Rectangle 5"/>
          <p:cNvSpPr>
            <a:spLocks noChangeArrowheads="1"/>
          </p:cNvSpPr>
          <p:nvPr/>
        </p:nvSpPr>
        <p:spPr bwMode="auto">
          <a:xfrm>
            <a:off x="147638" y="47466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165894" name="Rectangle 6"/>
          <p:cNvSpPr>
            <a:spLocks noChangeArrowheads="1"/>
          </p:cNvSpPr>
          <p:nvPr/>
        </p:nvSpPr>
        <p:spPr bwMode="auto">
          <a:xfrm>
            <a:off x="152400" y="629761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grpSp>
        <p:nvGrpSpPr>
          <p:cNvPr id="2" name="Group 7"/>
          <p:cNvGrpSpPr>
            <a:grpSpLocks/>
          </p:cNvGrpSpPr>
          <p:nvPr/>
        </p:nvGrpSpPr>
        <p:grpSpPr bwMode="auto">
          <a:xfrm>
            <a:off x="131763" y="6427788"/>
            <a:ext cx="2774950" cy="323850"/>
            <a:chOff x="3482" y="436"/>
            <a:chExt cx="1748" cy="204"/>
          </a:xfrm>
        </p:grpSpPr>
        <p:pic>
          <p:nvPicPr>
            <p:cNvPr id="68916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23625" t="19196" r="23625" b="12305"/>
            <a:stretch>
              <a:fillRect/>
            </a:stretch>
          </p:blipFill>
          <p:spPr bwMode="auto">
            <a:xfrm>
              <a:off x="3482" y="436"/>
              <a:ext cx="209"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9163" name="Text Box 9"/>
            <p:cNvSpPr txBox="1">
              <a:spLocks noChangeArrowheads="1"/>
            </p:cNvSpPr>
            <p:nvPr/>
          </p:nvSpPr>
          <p:spPr bwMode="auto">
            <a:xfrm>
              <a:off x="3672" y="442"/>
              <a:ext cx="155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Institute of Industrial Science</a:t>
              </a:r>
            </a:p>
          </p:txBody>
        </p:sp>
      </p:grpSp>
      <p:sp>
        <p:nvSpPr>
          <p:cNvPr id="689159" name="Text Box 12"/>
          <p:cNvSpPr txBox="1">
            <a:spLocks noChangeArrowheads="1"/>
          </p:cNvSpPr>
          <p:nvPr/>
        </p:nvSpPr>
        <p:spPr bwMode="auto">
          <a:xfrm>
            <a:off x="107950" y="836613"/>
            <a:ext cx="95043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走るレアメタル</a:t>
            </a:r>
          </a:p>
        </p:txBody>
      </p:sp>
      <p:sp>
        <p:nvSpPr>
          <p:cNvPr id="689160" name="Text Box 13"/>
          <p:cNvSpPr txBox="1">
            <a:spLocks noChangeArrowheads="1"/>
          </p:cNvSpPr>
          <p:nvPr/>
        </p:nvSpPr>
        <p:spPr bwMode="auto">
          <a:xfrm>
            <a:off x="3995738" y="2852738"/>
            <a:ext cx="473233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東京大学 生産技術研究所</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岡部　徹</a:t>
            </a:r>
          </a:p>
        </p:txBody>
      </p:sp>
      <p:pic>
        <p:nvPicPr>
          <p:cNvPr id="689161" name="Picture 16" descr="iislogo_a4_300dpi_blue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1375" y="2349500"/>
            <a:ext cx="35147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7679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429496729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4BCAAC-4D1B-46FF-BEC0-722D8BC14F43}" type="slidenum">
              <a:rPr kumimoji="1" lang="en-US" altLang="ja-JP" sz="14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1" lang="en-US" altLang="ja-JP" sz="1400" b="1"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endParaRPr>
          </a:p>
        </p:txBody>
      </p:sp>
      <p:pic>
        <p:nvPicPr>
          <p:cNvPr id="77827" name="Picture 4" descr="ut_e_600_25%"/>
          <p:cNvPicPr>
            <a:picLocks noChangeAspect="1" noChangeArrowheads="1"/>
          </p:cNvPicPr>
          <p:nvPr/>
        </p:nvPicPr>
        <p:blipFill>
          <a:blip r:embed="rId3" cstate="print"/>
          <a:srcRect/>
          <a:stretch>
            <a:fillRect/>
          </a:stretch>
        </p:blipFill>
        <p:spPr bwMode="auto">
          <a:xfrm>
            <a:off x="6959600" y="82550"/>
            <a:ext cx="2038350" cy="323850"/>
          </a:xfrm>
          <a:prstGeom prst="rect">
            <a:avLst/>
          </a:prstGeom>
          <a:noFill/>
          <a:ln w="9525">
            <a:noFill/>
            <a:miter lim="800000"/>
            <a:headEnd/>
            <a:tailEnd/>
          </a:ln>
        </p:spPr>
      </p:pic>
      <p:sp>
        <p:nvSpPr>
          <p:cNvPr id="64516" name="Rectangle 5"/>
          <p:cNvSpPr>
            <a:spLocks noChangeArrowheads="1"/>
          </p:cNvSpPr>
          <p:nvPr/>
        </p:nvSpPr>
        <p:spPr bwMode="auto">
          <a:xfrm>
            <a:off x="147638" y="474663"/>
            <a:ext cx="8816975" cy="85725"/>
          </a:xfrm>
          <a:prstGeom prst="rect">
            <a:avLst/>
          </a:prstGeom>
          <a:gradFill rotWithShape="1">
            <a:gsLst>
              <a:gs pos="0">
                <a:srgbClr val="000080"/>
              </a:gs>
              <a:gs pos="100000">
                <a:srgbClr val="A9A9D4"/>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sp>
        <p:nvSpPr>
          <p:cNvPr id="64517" name="Rectangle 6"/>
          <p:cNvSpPr>
            <a:spLocks noChangeArrowheads="1"/>
          </p:cNvSpPr>
          <p:nvPr/>
        </p:nvSpPr>
        <p:spPr bwMode="auto">
          <a:xfrm>
            <a:off x="152400" y="6297613"/>
            <a:ext cx="8816975" cy="85725"/>
          </a:xfrm>
          <a:prstGeom prst="rect">
            <a:avLst/>
          </a:prstGeom>
          <a:gradFill rotWithShape="1">
            <a:gsLst>
              <a:gs pos="0">
                <a:srgbClr val="000080"/>
              </a:gs>
              <a:gs pos="100000">
                <a:srgbClr val="A9A9D4"/>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pitchFamily="50" charset="-128"/>
              <a:cs typeface="+mn-cs"/>
            </a:endParaRPr>
          </a:p>
        </p:txBody>
      </p:sp>
      <p:grpSp>
        <p:nvGrpSpPr>
          <p:cNvPr id="2" name="Group 7"/>
          <p:cNvGrpSpPr>
            <a:grpSpLocks/>
          </p:cNvGrpSpPr>
          <p:nvPr/>
        </p:nvGrpSpPr>
        <p:grpSpPr bwMode="auto">
          <a:xfrm>
            <a:off x="131763" y="6427788"/>
            <a:ext cx="2774950" cy="323850"/>
            <a:chOff x="3482" y="436"/>
            <a:chExt cx="1748" cy="204"/>
          </a:xfrm>
        </p:grpSpPr>
        <p:pic>
          <p:nvPicPr>
            <p:cNvPr id="77838" name="Picture 8"/>
            <p:cNvPicPr>
              <a:picLocks noChangeAspect="1" noChangeArrowheads="1"/>
            </p:cNvPicPr>
            <p:nvPr/>
          </p:nvPicPr>
          <p:blipFill>
            <a:blip r:embed="rId4" cstate="print"/>
            <a:srcRect l="23625" t="19196" r="23625" b="12305"/>
            <a:stretch>
              <a:fillRect/>
            </a:stretch>
          </p:blipFill>
          <p:spPr bwMode="auto">
            <a:xfrm>
              <a:off x="3482" y="436"/>
              <a:ext cx="209" cy="204"/>
            </a:xfrm>
            <a:prstGeom prst="rect">
              <a:avLst/>
            </a:prstGeom>
            <a:noFill/>
            <a:ln w="9525">
              <a:noFill/>
              <a:miter lim="800000"/>
              <a:headEnd/>
              <a:tailEnd/>
            </a:ln>
          </p:spPr>
        </p:pic>
        <p:sp>
          <p:nvSpPr>
            <p:cNvPr id="77839" name="Text Box 9"/>
            <p:cNvSpPr txBox="1">
              <a:spLocks noChangeArrowheads="1"/>
            </p:cNvSpPr>
            <p:nvPr/>
          </p:nvSpPr>
          <p:spPr bwMode="auto">
            <a:xfrm>
              <a:off x="3672" y="442"/>
              <a:ext cx="1558" cy="19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Institute of Industrial Science</a:t>
              </a:r>
            </a:p>
          </p:txBody>
        </p:sp>
      </p:grpSp>
      <p:sp>
        <p:nvSpPr>
          <p:cNvPr id="77831" name="Text Box 12"/>
          <p:cNvSpPr txBox="1">
            <a:spLocks noChangeArrowheads="1"/>
          </p:cNvSpPr>
          <p:nvPr/>
        </p:nvSpPr>
        <p:spPr bwMode="auto">
          <a:xfrm>
            <a:off x="107950" y="836613"/>
            <a:ext cx="9504363" cy="13112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8000" b="0"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　走るレアメタル</a:t>
            </a:r>
          </a:p>
        </p:txBody>
      </p:sp>
      <p:pic>
        <p:nvPicPr>
          <p:cNvPr id="77832" name="図 11" descr="Toyota_eQ_1.jpg"/>
          <p:cNvPicPr>
            <a:picLocks noChangeAspect="1"/>
          </p:cNvPicPr>
          <p:nvPr/>
        </p:nvPicPr>
        <p:blipFill>
          <a:blip r:embed="rId5" cstate="print"/>
          <a:srcRect/>
          <a:stretch>
            <a:fillRect/>
          </a:stretch>
        </p:blipFill>
        <p:spPr bwMode="auto">
          <a:xfrm>
            <a:off x="298450" y="2357438"/>
            <a:ext cx="4360863" cy="2468562"/>
          </a:xfrm>
          <a:prstGeom prst="rect">
            <a:avLst/>
          </a:prstGeom>
          <a:noFill/>
          <a:ln w="9525">
            <a:noFill/>
            <a:miter lim="800000"/>
            <a:headEnd/>
            <a:tailEnd/>
          </a:ln>
        </p:spPr>
      </p:pic>
      <p:sp>
        <p:nvSpPr>
          <p:cNvPr id="77833" name="正方形/長方形 15"/>
          <p:cNvSpPr>
            <a:spLocks noChangeArrowheads="1"/>
          </p:cNvSpPr>
          <p:nvPr/>
        </p:nvSpPr>
        <p:spPr bwMode="auto">
          <a:xfrm>
            <a:off x="433388" y="5422900"/>
            <a:ext cx="3114675" cy="2762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トヨタ自動車の電気自動車「</a:t>
            </a:r>
            <a:r>
              <a:rPr kumimoji="1" lang="en-US" altLang="ja-JP"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eQ</a:t>
            </a:r>
            <a:r>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（イーキュー）」</a:t>
            </a:r>
          </a:p>
        </p:txBody>
      </p:sp>
      <p:sp>
        <p:nvSpPr>
          <p:cNvPr id="77834" name="正方形/長方形 16"/>
          <p:cNvSpPr>
            <a:spLocks noChangeArrowheads="1"/>
          </p:cNvSpPr>
          <p:nvPr/>
        </p:nvSpPr>
        <p:spPr bwMode="auto">
          <a:xfrm>
            <a:off x="303213" y="5805488"/>
            <a:ext cx="9467850" cy="2762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http://www.itmedia.co.jp/smartjapan/articles/1209/25/news027.html</a:t>
            </a:r>
            <a:endPar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endParaRPr>
          </a:p>
        </p:txBody>
      </p:sp>
      <p:pic>
        <p:nvPicPr>
          <p:cNvPr id="77835" name="Picture 19"/>
          <p:cNvPicPr>
            <a:picLocks noChangeAspect="1" noChangeArrowheads="1"/>
          </p:cNvPicPr>
          <p:nvPr/>
        </p:nvPicPr>
        <p:blipFill>
          <a:blip r:embed="rId6" cstate="print"/>
          <a:srcRect/>
          <a:stretch>
            <a:fillRect/>
          </a:stretch>
        </p:blipFill>
        <p:spPr bwMode="auto">
          <a:xfrm>
            <a:off x="5013325" y="2357438"/>
            <a:ext cx="4119563" cy="2366962"/>
          </a:xfrm>
          <a:prstGeom prst="rect">
            <a:avLst/>
          </a:prstGeom>
          <a:noFill/>
          <a:ln w="9525">
            <a:noFill/>
            <a:miter lim="800000"/>
            <a:headEnd/>
            <a:tailEnd/>
          </a:ln>
        </p:spPr>
      </p:pic>
      <p:sp>
        <p:nvSpPr>
          <p:cNvPr id="77836" name="Rectangle 22"/>
          <p:cNvSpPr>
            <a:spLocks noChangeArrowheads="1"/>
          </p:cNvSpPr>
          <p:nvPr/>
        </p:nvSpPr>
        <p:spPr bwMode="auto">
          <a:xfrm>
            <a:off x="5102225" y="5422900"/>
            <a:ext cx="3714750" cy="2762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出典　三菱自動車工業株式会社ホームページより転載</a:t>
            </a:r>
          </a:p>
        </p:txBody>
      </p:sp>
      <p:sp>
        <p:nvSpPr>
          <p:cNvPr id="77837" name="Rectangle 29"/>
          <p:cNvSpPr>
            <a:spLocks noChangeArrowheads="1"/>
          </p:cNvSpPr>
          <p:nvPr/>
        </p:nvSpPr>
        <p:spPr bwMode="auto">
          <a:xfrm>
            <a:off x="7524750" y="4724400"/>
            <a:ext cx="1162050" cy="277813"/>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電気自動車</a:t>
            </a:r>
          </a:p>
        </p:txBody>
      </p:sp>
    </p:spTree>
    <p:extLst>
      <p:ext uri="{BB962C8B-B14F-4D97-AF65-F5344CB8AC3E}">
        <p14:creationId xmlns:p14="http://schemas.microsoft.com/office/powerpoint/2010/main" val="3843964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txBox="1">
            <a:spLocks noGrp="1" noChangeArrowheads="1"/>
          </p:cNvSpPr>
          <p:nvPr/>
        </p:nvSpPr>
        <p:spPr bwMode="auto">
          <a:xfrm>
            <a:off x="6759575" y="6469063"/>
            <a:ext cx="2133600" cy="196850"/>
          </a:xfrm>
          <a:prstGeom prst="rect">
            <a:avLst/>
          </a:prstGeom>
          <a:noFill/>
          <a:ln w="9525">
            <a:noFill/>
            <a:miter lim="800000"/>
            <a:headEnd/>
            <a:tailEnd/>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666C92D-987E-4BA5-BC2F-75511A127F14}" type="slidenum">
              <a:rPr kumimoji="1" lang="en-US" altLang="ja-JP" sz="14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1" lang="en-US" altLang="ja-JP" sz="14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endParaRPr>
          </a:p>
        </p:txBody>
      </p:sp>
      <p:pic>
        <p:nvPicPr>
          <p:cNvPr id="83971" name="Picture 2" descr="content_main_image_prius"/>
          <p:cNvPicPr>
            <a:picLocks noChangeAspect="1" noChangeArrowheads="1"/>
          </p:cNvPicPr>
          <p:nvPr/>
        </p:nvPicPr>
        <p:blipFill>
          <a:blip r:embed="rId3" cstate="print"/>
          <a:srcRect/>
          <a:stretch>
            <a:fillRect/>
          </a:stretch>
        </p:blipFill>
        <p:spPr bwMode="auto">
          <a:xfrm>
            <a:off x="676275" y="1162050"/>
            <a:ext cx="4519613" cy="3725863"/>
          </a:xfrm>
          <a:prstGeom prst="rect">
            <a:avLst/>
          </a:prstGeom>
          <a:noFill/>
          <a:ln w="9525">
            <a:noFill/>
            <a:miter lim="800000"/>
            <a:headEnd/>
            <a:tailEnd/>
          </a:ln>
        </p:spPr>
      </p:pic>
      <p:sp>
        <p:nvSpPr>
          <p:cNvPr id="83972" name="Rectangle 3"/>
          <p:cNvSpPr>
            <a:spLocks noChangeArrowheads="1"/>
          </p:cNvSpPr>
          <p:nvPr/>
        </p:nvSpPr>
        <p:spPr bwMode="auto">
          <a:xfrm>
            <a:off x="936625" y="3921125"/>
            <a:ext cx="2373313" cy="276225"/>
          </a:xfrm>
          <a:prstGeom prst="rect">
            <a:avLst/>
          </a:prstGeom>
          <a:noFill/>
          <a:ln w="9525">
            <a:noFill/>
            <a:miter lim="800000"/>
            <a:headEnd/>
            <a:tailEnd/>
          </a:ln>
        </p:spPr>
        <p:txBody>
          <a:bodyPr wrap="none">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en-US" altLang="ja-JP" sz="12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http://shop.fsystem.co.jp/toyota/</a:t>
            </a:r>
          </a:p>
        </p:txBody>
      </p:sp>
      <p:sp>
        <p:nvSpPr>
          <p:cNvPr id="83973" name="Rectangle 4"/>
          <p:cNvSpPr>
            <a:spLocks noChangeArrowheads="1"/>
          </p:cNvSpPr>
          <p:nvPr/>
        </p:nvSpPr>
        <p:spPr bwMode="auto">
          <a:xfrm>
            <a:off x="5537200" y="2819400"/>
            <a:ext cx="4148138" cy="1192213"/>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照明</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→ＬＥＤライト（</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Ga, In,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→ハロゲンランプ（</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Sc,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p:txBody>
      </p:sp>
      <p:sp>
        <p:nvSpPr>
          <p:cNvPr id="83974" name="Rectangle 5"/>
          <p:cNvSpPr>
            <a:spLocks noChangeArrowheads="1"/>
          </p:cNvSpPr>
          <p:nvPr/>
        </p:nvSpPr>
        <p:spPr bwMode="auto">
          <a:xfrm>
            <a:off x="588963" y="0"/>
            <a:ext cx="5868987" cy="642938"/>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鉄鋼部材（特殊鋼・ハイテンなど）</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→合金添加元素（</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Cr, Mn, Mo, V, Nb, Ti …) </a:t>
            </a:r>
          </a:p>
        </p:txBody>
      </p:sp>
      <p:sp>
        <p:nvSpPr>
          <p:cNvPr id="83975" name="Rectangle 6"/>
          <p:cNvSpPr>
            <a:spLocks noChangeArrowheads="1"/>
          </p:cNvSpPr>
          <p:nvPr/>
        </p:nvSpPr>
        <p:spPr bwMode="auto">
          <a:xfrm>
            <a:off x="5537200" y="3665538"/>
            <a:ext cx="4003675" cy="642937"/>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液晶ディスプレイ</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→透明電極（</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In, …) </a:t>
            </a:r>
          </a:p>
        </p:txBody>
      </p:sp>
      <p:sp>
        <p:nvSpPr>
          <p:cNvPr id="83976" name="Rectangle 7"/>
          <p:cNvSpPr>
            <a:spLocks noChangeArrowheads="1"/>
          </p:cNvSpPr>
          <p:nvPr/>
        </p:nvSpPr>
        <p:spPr bwMode="auto">
          <a:xfrm>
            <a:off x="588963" y="4511675"/>
            <a:ext cx="4868862" cy="2170113"/>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自動車の製造時にも多くのレアメタルが使われる</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→工具用特殊合金（</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W, Co, Ta,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→工作ロボット用のモータ（</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Nd, Dy, Sm,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a:p>
            <a:pPr marL="0" marR="0" lvl="0" indent="0" algn="l" defTabSz="957263" rtl="0" eaLnBrk="0" fontAlgn="base" latinLnBrk="0" hangingPunct="0">
              <a:lnSpc>
                <a:spcPct val="100000"/>
              </a:lnSpc>
              <a:spcBef>
                <a:spcPct val="5000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p:txBody>
      </p:sp>
      <p:sp>
        <p:nvSpPr>
          <p:cNvPr id="83977" name="Rectangle 8"/>
          <p:cNvSpPr>
            <a:spLocks noChangeArrowheads="1"/>
          </p:cNvSpPr>
          <p:nvPr/>
        </p:nvSpPr>
        <p:spPr bwMode="auto">
          <a:xfrm>
            <a:off x="588963" y="603250"/>
            <a:ext cx="6086475" cy="1741488"/>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モータ類</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→磁石材料</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(Nd, Dy, Sm, Co, Tb …)</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現在、１００個以上のモータが１台の車に使われている</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ハイブリッド車や電気自動車には、多量の</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Nd</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や</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Dy</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が必要</a:t>
            </a: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p:txBody>
      </p:sp>
      <p:sp>
        <p:nvSpPr>
          <p:cNvPr id="83978" name="Rectangle 9"/>
          <p:cNvSpPr>
            <a:spLocks noChangeArrowheads="1"/>
          </p:cNvSpPr>
          <p:nvPr/>
        </p:nvSpPr>
        <p:spPr bwMode="auto">
          <a:xfrm>
            <a:off x="5537200" y="0"/>
            <a:ext cx="3563938" cy="915988"/>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排気ガス浄化触媒</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→白金族金属（</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Pt, Pd, Rh,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a:t>
            </a: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p:txBody>
      </p:sp>
      <p:sp>
        <p:nvSpPr>
          <p:cNvPr id="83979" name="Rectangle 10"/>
          <p:cNvSpPr>
            <a:spLocks noChangeArrowheads="1"/>
          </p:cNvSpPr>
          <p:nvPr/>
        </p:nvSpPr>
        <p:spPr bwMode="auto">
          <a:xfrm>
            <a:off x="588963" y="5667375"/>
            <a:ext cx="5216525" cy="641350"/>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srgbClr val="FF0000"/>
                </a:solidFill>
                <a:effectLst/>
                <a:uLnTx/>
                <a:uFillTx/>
                <a:latin typeface="ＭＳ Ｐゴシック" pitchFamily="50" charset="-128"/>
                <a:ea typeface="ＭＳ Ｐゴシック" pitchFamily="50" charset="-128"/>
                <a:cs typeface="+mn-cs"/>
              </a:rPr>
              <a:t>未来の車にはさらに多くのレアメタルが使われる</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srgbClr val="FF0000"/>
                </a:solidFill>
                <a:effectLst/>
                <a:uLnTx/>
                <a:uFillTx/>
                <a:latin typeface="ＭＳ Ｐゴシック" pitchFamily="50" charset="-128"/>
                <a:ea typeface="ＭＳ Ｐゴシック" pitchFamily="50" charset="-128"/>
                <a:cs typeface="+mn-cs"/>
              </a:rPr>
              <a:t>　→超長寿命・軽量材料（</a:t>
            </a:r>
            <a:r>
              <a:rPr kumimoji="1" lang="en-US" altLang="ja-JP" sz="1800" b="0" i="0" u="none" strike="noStrike" kern="1200" cap="none" spc="0" normalizeH="0" baseline="0" noProof="0" smtClean="0">
                <a:ln>
                  <a:noFill/>
                </a:ln>
                <a:solidFill>
                  <a:srgbClr val="FF0000"/>
                </a:solidFill>
                <a:effectLst/>
                <a:uLnTx/>
                <a:uFillTx/>
                <a:latin typeface="ＭＳ Ｐゴシック" pitchFamily="50" charset="-128"/>
                <a:ea typeface="ＭＳ Ｐゴシック" pitchFamily="50" charset="-128"/>
                <a:cs typeface="+mn-cs"/>
              </a:rPr>
              <a:t>Ti, Sc…</a:t>
            </a:r>
            <a:r>
              <a:rPr kumimoji="1" lang="ja-JP" altLang="en-US" sz="1800" b="0" i="0" u="none" strike="noStrike" kern="1200" cap="none" spc="0" normalizeH="0" baseline="0" noProof="0" smtClean="0">
                <a:ln>
                  <a:noFill/>
                </a:ln>
                <a:solidFill>
                  <a:srgbClr val="FF0000"/>
                </a:solidFill>
                <a:effectLst/>
                <a:uLnTx/>
                <a:uFillTx/>
                <a:latin typeface="ＭＳ Ｐゴシック" pitchFamily="50" charset="-128"/>
                <a:ea typeface="ＭＳ Ｐゴシック" pitchFamily="50" charset="-128"/>
                <a:cs typeface="+mn-cs"/>
              </a:rPr>
              <a:t>）</a:t>
            </a:r>
          </a:p>
        </p:txBody>
      </p:sp>
      <p:sp>
        <p:nvSpPr>
          <p:cNvPr id="83980" name="Rectangle 11"/>
          <p:cNvSpPr>
            <a:spLocks noChangeArrowheads="1"/>
          </p:cNvSpPr>
          <p:nvPr/>
        </p:nvSpPr>
        <p:spPr bwMode="auto">
          <a:xfrm>
            <a:off x="5537200" y="4514850"/>
            <a:ext cx="4722813" cy="2014538"/>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電子基板・センサ等</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→トランジスタ（</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Si, Ge, Ga, In,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→コンデンサ（</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Ta, Ag, Pd,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→抵抗（</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Ru, Pd,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→電極（</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Au, Ag, Pt, Pd,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→はんだ（</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In, Ga, Bi,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a:t>
            </a: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p:txBody>
      </p:sp>
      <p:sp>
        <p:nvSpPr>
          <p:cNvPr id="83981" name="Rectangle 12"/>
          <p:cNvSpPr>
            <a:spLocks noChangeArrowheads="1"/>
          </p:cNvSpPr>
          <p:nvPr/>
        </p:nvSpPr>
        <p:spPr bwMode="auto">
          <a:xfrm>
            <a:off x="5537200" y="1711325"/>
            <a:ext cx="4435475" cy="1465263"/>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電池</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→ニッケル水素電池（</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Ni, Co,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→リチウムイオン電池（</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Li, Co, …</a:t>
            </a:r>
            <a:r>
              <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a:t>
            </a:r>
          </a:p>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　→燃料電池の触媒や電極（Ｐｔ</a:t>
            </a:r>
            <a:r>
              <a:rPr kumimoji="1" lang="en-US" altLang="ja-JP"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rPr>
              <a:t>, …</a:t>
            </a:r>
            <a:r>
              <a:rPr kumimoji="1" lang="en-US" altLang="ja-JP" sz="1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 </a:t>
            </a:r>
            <a:r>
              <a:rPr kumimoji="1" lang="ja-JP" altLang="en-US" sz="1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 </a:t>
            </a:r>
          </a:p>
          <a:p>
            <a:pPr marL="0" marR="0" lvl="0" indent="0" algn="l" defTabSz="957263"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prstClr val="black"/>
              </a:solidFill>
              <a:effectLst/>
              <a:uLnTx/>
              <a:uFillTx/>
              <a:latin typeface="ＭＳ Ｐゴシック" pitchFamily="50" charset="-128"/>
              <a:ea typeface="ＭＳ Ｐゴシック" pitchFamily="50" charset="-128"/>
              <a:cs typeface="+mn-cs"/>
            </a:endParaRPr>
          </a:p>
        </p:txBody>
      </p:sp>
      <p:sp>
        <p:nvSpPr>
          <p:cNvPr id="83982" name="Rectangle 13"/>
          <p:cNvSpPr>
            <a:spLocks noChangeArrowheads="1"/>
          </p:cNvSpPr>
          <p:nvPr/>
        </p:nvSpPr>
        <p:spPr bwMode="auto">
          <a:xfrm>
            <a:off x="620713" y="6488113"/>
            <a:ext cx="8199437" cy="366712"/>
          </a:xfrm>
          <a:prstGeom prst="rect">
            <a:avLst/>
          </a:prstGeom>
          <a:noFill/>
          <a:ln w="9525">
            <a:noFill/>
            <a:miter lim="800000"/>
            <a:headEnd/>
            <a:tailEnd/>
          </a:ln>
        </p:spPr>
        <p:txBody>
          <a:bodyPr>
            <a:spAutoFit/>
          </a:bodyPr>
          <a:lstStyle/>
          <a:p>
            <a:pPr marL="0" marR="0" lvl="0" indent="0" algn="l" defTabSz="957263"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spc="0" normalizeH="0" baseline="0" noProof="0" smtClean="0">
                <a:ln>
                  <a:noFill/>
                </a:ln>
                <a:solidFill>
                  <a:prstClr val="black"/>
                </a:solidFill>
                <a:effectLst/>
                <a:uLnTx/>
                <a:uFillTx/>
                <a:latin typeface="ＭＳ 明朝" pitchFamily="17" charset="-128"/>
                <a:ea typeface="ＭＳ 明朝" pitchFamily="17" charset="-128"/>
                <a:cs typeface="+mn-cs"/>
              </a:rPr>
              <a:t>図４　自動車に使われるレアメタル（走るレアメタル）の一例．</a:t>
            </a:r>
          </a:p>
        </p:txBody>
      </p:sp>
    </p:spTree>
    <p:extLst>
      <p:ext uri="{BB962C8B-B14F-4D97-AF65-F5344CB8AC3E}">
        <p14:creationId xmlns:p14="http://schemas.microsoft.com/office/powerpoint/2010/main" val="3529784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6"/>
          <p:cNvSpPr txBox="1">
            <a:spLocks noGrp="1" noChangeArrowheads="1"/>
          </p:cNvSpPr>
          <p:nvPr/>
        </p:nvSpPr>
        <p:spPr bwMode="auto">
          <a:xfrm>
            <a:off x="6759575" y="646906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1232E390-94CE-457B-B126-70C19B1D06BA}" type="slidenum">
              <a:rPr lang="en-US" altLang="ja-JP" sz="1400" b="0">
                <a:solidFill>
                  <a:srgbClr val="000000"/>
                </a:solidFill>
              </a:rPr>
              <a:pPr algn="r" eaLnBrk="1" hangingPunct="1"/>
              <a:t>36</a:t>
            </a:fld>
            <a:endParaRPr lang="en-US" altLang="ja-JP" sz="1400" b="0">
              <a:solidFill>
                <a:srgbClr val="000000"/>
              </a:solidFill>
            </a:endParaRPr>
          </a:p>
        </p:txBody>
      </p:sp>
      <p:pic>
        <p:nvPicPr>
          <p:cNvPr id="664579"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l="32831" r="1448"/>
          <a:stretch>
            <a:fillRect/>
          </a:stretch>
        </p:blipFill>
        <p:spPr bwMode="auto">
          <a:xfrm>
            <a:off x="7031038" y="4373563"/>
            <a:ext cx="193516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458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013" y="5181600"/>
            <a:ext cx="2916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1" name="Rectangle 6"/>
          <p:cNvSpPr txBox="1">
            <a:spLocks noGrp="1" noChangeArrowheads="1"/>
          </p:cNvSpPr>
          <p:nvPr/>
        </p:nvSpPr>
        <p:spPr bwMode="auto">
          <a:xfrm>
            <a:off x="6759575" y="646906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r" eaLnBrk="1" hangingPunct="1"/>
            <a:fld id="{F809B3AB-C93D-4D9A-ABD1-53AFFE07045C}" type="slidenum">
              <a:rPr lang="ja-JP" altLang="en-US" sz="1400" b="0">
                <a:solidFill>
                  <a:srgbClr val="000000"/>
                </a:solidFill>
              </a:rPr>
              <a:pPr algn="r" eaLnBrk="1" hangingPunct="1"/>
              <a:t>36</a:t>
            </a:fld>
            <a:endParaRPr lang="en-US" altLang="ja-JP" sz="1400" b="0">
              <a:solidFill>
                <a:srgbClr val="000000"/>
              </a:solidFill>
            </a:endParaRPr>
          </a:p>
        </p:txBody>
      </p:sp>
      <p:sp>
        <p:nvSpPr>
          <p:cNvPr id="664582" name="Rectangle 3"/>
          <p:cNvSpPr>
            <a:spLocks noChangeArrowheads="1"/>
          </p:cNvSpPr>
          <p:nvPr/>
        </p:nvSpPr>
        <p:spPr bwMode="auto">
          <a:xfrm>
            <a:off x="179388" y="549275"/>
            <a:ext cx="7920037"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lnSpc>
                <a:spcPct val="95000"/>
              </a:lnSpc>
            </a:pPr>
            <a:r>
              <a:rPr lang="ja-JP" altLang="en-US" sz="1800">
                <a:solidFill>
                  <a:srgbClr val="000000"/>
                </a:solidFill>
              </a:rPr>
              <a:t>① 電子材料レアメタル</a:t>
            </a:r>
          </a:p>
          <a:p>
            <a:pPr algn="l" eaLnBrk="1" hangingPunct="1">
              <a:lnSpc>
                <a:spcPct val="95000"/>
              </a:lnSpc>
            </a:pPr>
            <a:r>
              <a:rPr lang="ja-JP" altLang="en-US" sz="1800">
                <a:solidFill>
                  <a:srgbClr val="000000"/>
                </a:solidFill>
              </a:rPr>
              <a:t>	→半導体（</a:t>
            </a:r>
            <a:r>
              <a:rPr lang="en-US" altLang="ja-JP" sz="1800">
                <a:solidFill>
                  <a:srgbClr val="000000"/>
                </a:solidFill>
              </a:rPr>
              <a:t>Si, Ge, GaAs</a:t>
            </a:r>
            <a:r>
              <a:rPr lang="ja-JP" altLang="en-US" sz="1800">
                <a:solidFill>
                  <a:srgbClr val="000000"/>
                </a:solidFill>
              </a:rPr>
              <a:t>）</a:t>
            </a:r>
          </a:p>
          <a:p>
            <a:pPr algn="l" eaLnBrk="1" hangingPunct="1">
              <a:lnSpc>
                <a:spcPct val="95000"/>
              </a:lnSpc>
            </a:pPr>
            <a:r>
              <a:rPr lang="ja-JP" altLang="en-US" sz="1800">
                <a:solidFill>
                  <a:srgbClr val="000000"/>
                </a:solidFill>
              </a:rPr>
              <a:t>	→各種電子材料</a:t>
            </a:r>
            <a:r>
              <a:rPr lang="en-US" altLang="ja-JP" sz="1800">
                <a:solidFill>
                  <a:srgbClr val="000000"/>
                </a:solidFill>
              </a:rPr>
              <a:t>(In, Ta, Li, Ba, Sr, …)</a:t>
            </a:r>
          </a:p>
          <a:p>
            <a:pPr algn="l" eaLnBrk="1" hangingPunct="1">
              <a:lnSpc>
                <a:spcPct val="95000"/>
              </a:lnSpc>
            </a:pPr>
            <a:r>
              <a:rPr lang="en-US" altLang="ja-JP" sz="1800">
                <a:solidFill>
                  <a:srgbClr val="000000"/>
                </a:solidFill>
              </a:rPr>
              <a:t>② </a:t>
            </a:r>
            <a:r>
              <a:rPr lang="ja-JP" altLang="en-US" sz="1800">
                <a:solidFill>
                  <a:srgbClr val="000000"/>
                </a:solidFill>
              </a:rPr>
              <a:t>合金用レアメタル</a:t>
            </a:r>
          </a:p>
          <a:p>
            <a:pPr algn="l" eaLnBrk="1" hangingPunct="1">
              <a:lnSpc>
                <a:spcPct val="95000"/>
              </a:lnSpc>
            </a:pPr>
            <a:r>
              <a:rPr lang="ja-JP" altLang="en-US" sz="1800">
                <a:solidFill>
                  <a:srgbClr val="000000"/>
                </a:solidFill>
              </a:rPr>
              <a:t>	→工具用特殊合金（</a:t>
            </a:r>
            <a:r>
              <a:rPr lang="en-US" altLang="ja-JP" sz="1800">
                <a:solidFill>
                  <a:srgbClr val="000000"/>
                </a:solidFill>
              </a:rPr>
              <a:t>W, Co, Ta, …</a:t>
            </a:r>
            <a:r>
              <a:rPr lang="ja-JP" altLang="en-US" sz="1800">
                <a:solidFill>
                  <a:srgbClr val="000000"/>
                </a:solidFill>
              </a:rPr>
              <a:t>）</a:t>
            </a:r>
          </a:p>
          <a:p>
            <a:pPr algn="l" eaLnBrk="1" hangingPunct="1">
              <a:lnSpc>
                <a:spcPct val="95000"/>
              </a:lnSpc>
            </a:pPr>
            <a:r>
              <a:rPr lang="ja-JP" altLang="en-US" sz="1800">
                <a:solidFill>
                  <a:srgbClr val="000000"/>
                </a:solidFill>
              </a:rPr>
              <a:t>	→鉄鋼添加用</a:t>
            </a:r>
            <a:r>
              <a:rPr lang="en-US" altLang="ja-JP" sz="1800">
                <a:solidFill>
                  <a:srgbClr val="000000"/>
                </a:solidFill>
              </a:rPr>
              <a:t>(V, Cr, Mo, Nb, …)</a:t>
            </a:r>
          </a:p>
          <a:p>
            <a:pPr algn="l" eaLnBrk="1" hangingPunct="1">
              <a:lnSpc>
                <a:spcPct val="95000"/>
              </a:lnSpc>
            </a:pPr>
            <a:endParaRPr lang="en-US" altLang="ja-JP" sz="1800">
              <a:solidFill>
                <a:srgbClr val="000000"/>
              </a:solidFill>
            </a:endParaRPr>
          </a:p>
          <a:p>
            <a:pPr algn="l" eaLnBrk="1" hangingPunct="1">
              <a:lnSpc>
                <a:spcPct val="95000"/>
              </a:lnSpc>
            </a:pPr>
            <a:r>
              <a:rPr lang="en-US" altLang="ja-JP" sz="2800">
                <a:solidFill>
                  <a:srgbClr val="0066FF"/>
                </a:solidFill>
              </a:rPr>
              <a:t>③ </a:t>
            </a:r>
            <a:r>
              <a:rPr lang="ja-JP" altLang="en-US" sz="2800">
                <a:solidFill>
                  <a:srgbClr val="0066FF"/>
                </a:solidFill>
              </a:rPr>
              <a:t>航空・宇宙材料用レアメタル（空飛ぶレアメタル）</a:t>
            </a:r>
          </a:p>
          <a:p>
            <a:pPr algn="l" eaLnBrk="1" hangingPunct="1">
              <a:lnSpc>
                <a:spcPct val="95000"/>
              </a:lnSpc>
            </a:pPr>
            <a:r>
              <a:rPr lang="ja-JP" altLang="en-US" sz="1800">
                <a:solidFill>
                  <a:srgbClr val="0066FF"/>
                </a:solidFill>
              </a:rPr>
              <a:t>	→航空機材料（</a:t>
            </a:r>
            <a:r>
              <a:rPr lang="en-US" altLang="ja-JP" sz="1800">
                <a:solidFill>
                  <a:srgbClr val="0066FF"/>
                </a:solidFill>
              </a:rPr>
              <a:t>Ti, Ni</a:t>
            </a:r>
            <a:r>
              <a:rPr lang="ja-JP" altLang="en-US" sz="1800">
                <a:solidFill>
                  <a:srgbClr val="0066FF"/>
                </a:solidFill>
              </a:rPr>
              <a:t>基超合金</a:t>
            </a:r>
            <a:r>
              <a:rPr lang="en-US" altLang="ja-JP" sz="1800">
                <a:solidFill>
                  <a:srgbClr val="0066FF"/>
                </a:solidFill>
              </a:rPr>
              <a:t>, Al-Sc</a:t>
            </a:r>
            <a:r>
              <a:rPr lang="ja-JP" altLang="en-US" sz="1800">
                <a:solidFill>
                  <a:srgbClr val="0066FF"/>
                </a:solidFill>
              </a:rPr>
              <a:t>合金</a:t>
            </a:r>
            <a:r>
              <a:rPr lang="en-US" altLang="ja-JP" sz="1800">
                <a:solidFill>
                  <a:srgbClr val="0066FF"/>
                </a:solidFill>
              </a:rPr>
              <a:t>, …</a:t>
            </a:r>
            <a:r>
              <a:rPr lang="ja-JP" altLang="en-US" sz="1800">
                <a:solidFill>
                  <a:srgbClr val="0066FF"/>
                </a:solidFill>
              </a:rPr>
              <a:t>）</a:t>
            </a:r>
            <a:r>
              <a:rPr lang="ja-JP" altLang="en-US" sz="1800">
                <a:solidFill>
                  <a:srgbClr val="000000"/>
                </a:solidFill>
              </a:rPr>
              <a:t> </a:t>
            </a:r>
          </a:p>
          <a:p>
            <a:pPr algn="l" eaLnBrk="1" hangingPunct="1">
              <a:lnSpc>
                <a:spcPct val="95000"/>
              </a:lnSpc>
            </a:pPr>
            <a:r>
              <a:rPr lang="ja-JP" altLang="en-US" sz="3200">
                <a:solidFill>
                  <a:srgbClr val="FF0000"/>
                </a:solidFill>
              </a:rPr>
              <a:t>④ 自動車用レアメタル（走るレアメタル）</a:t>
            </a:r>
          </a:p>
          <a:p>
            <a:pPr algn="l" eaLnBrk="1" hangingPunct="1">
              <a:lnSpc>
                <a:spcPct val="95000"/>
              </a:lnSpc>
            </a:pPr>
            <a:r>
              <a:rPr lang="ja-JP" altLang="en-US" sz="1800">
                <a:solidFill>
                  <a:srgbClr val="FF0000"/>
                </a:solidFill>
              </a:rPr>
              <a:t>	→合金添加元素（</a:t>
            </a:r>
            <a:r>
              <a:rPr lang="en-US" altLang="ja-JP" sz="1800">
                <a:solidFill>
                  <a:srgbClr val="FF0000"/>
                </a:solidFill>
              </a:rPr>
              <a:t>Mo, V, Nb, Ti …) </a:t>
            </a:r>
          </a:p>
          <a:p>
            <a:pPr algn="l" eaLnBrk="1" hangingPunct="1">
              <a:lnSpc>
                <a:spcPct val="95000"/>
              </a:lnSpc>
            </a:pPr>
            <a:r>
              <a:rPr lang="en-US" altLang="ja-JP" sz="1800">
                <a:solidFill>
                  <a:srgbClr val="FF0000"/>
                </a:solidFill>
              </a:rPr>
              <a:t>	→</a:t>
            </a:r>
            <a:r>
              <a:rPr lang="ja-JP" altLang="en-US" sz="1800">
                <a:solidFill>
                  <a:srgbClr val="FF0000"/>
                </a:solidFill>
              </a:rPr>
              <a:t>磁石材料</a:t>
            </a:r>
            <a:r>
              <a:rPr lang="en-US" altLang="ja-JP" sz="1800">
                <a:solidFill>
                  <a:srgbClr val="FF0000"/>
                </a:solidFill>
              </a:rPr>
              <a:t>(Nd, Dy, Sm, Co)</a:t>
            </a:r>
            <a:r>
              <a:rPr lang="ja-JP" altLang="en-US" sz="1800">
                <a:solidFill>
                  <a:srgbClr val="FF0000"/>
                </a:solidFill>
              </a:rPr>
              <a:t>、電池材料</a:t>
            </a:r>
            <a:r>
              <a:rPr lang="en-US" altLang="ja-JP" sz="1800">
                <a:solidFill>
                  <a:srgbClr val="FF0000"/>
                </a:solidFill>
              </a:rPr>
              <a:t>(Li, Co, Pt, Ni, …)</a:t>
            </a:r>
            <a:endParaRPr lang="ja-JP" altLang="en-US" sz="1800">
              <a:solidFill>
                <a:srgbClr val="FF0000"/>
              </a:solidFill>
            </a:endParaRPr>
          </a:p>
          <a:p>
            <a:pPr algn="l" eaLnBrk="1" hangingPunct="1">
              <a:lnSpc>
                <a:spcPct val="95000"/>
              </a:lnSpc>
            </a:pPr>
            <a:r>
              <a:rPr lang="en-US" altLang="ja-JP" sz="1800">
                <a:solidFill>
                  <a:srgbClr val="FF0000"/>
                </a:solidFill>
              </a:rPr>
              <a:t>	→</a:t>
            </a:r>
            <a:r>
              <a:rPr lang="ja-JP" altLang="en-US" sz="1800">
                <a:solidFill>
                  <a:srgbClr val="FF0000"/>
                </a:solidFill>
              </a:rPr>
              <a:t>触媒（</a:t>
            </a:r>
            <a:r>
              <a:rPr lang="en-US" altLang="ja-JP" sz="1800">
                <a:solidFill>
                  <a:srgbClr val="FF0000"/>
                </a:solidFill>
              </a:rPr>
              <a:t>Pt, Pd, Rh, …</a:t>
            </a:r>
            <a:r>
              <a:rPr lang="ja-JP" altLang="en-US" sz="1800">
                <a:solidFill>
                  <a:srgbClr val="FF0000"/>
                </a:solidFill>
              </a:rPr>
              <a:t>） </a:t>
            </a:r>
          </a:p>
          <a:p>
            <a:pPr algn="l" eaLnBrk="1" hangingPunct="1">
              <a:lnSpc>
                <a:spcPct val="95000"/>
              </a:lnSpc>
            </a:pPr>
            <a:r>
              <a:rPr lang="ja-JP" altLang="en-US" sz="1800">
                <a:solidFill>
                  <a:srgbClr val="FF0000"/>
                </a:solidFill>
              </a:rPr>
              <a:t>⑤ エネルギー関連レアメタル（新エネ・レアメタル）</a:t>
            </a:r>
          </a:p>
          <a:p>
            <a:pPr algn="l" eaLnBrk="1" hangingPunct="1">
              <a:lnSpc>
                <a:spcPct val="95000"/>
              </a:lnSpc>
            </a:pPr>
            <a:r>
              <a:rPr lang="ja-JP" altLang="en-US" sz="1800">
                <a:solidFill>
                  <a:srgbClr val="FF0000"/>
                </a:solidFill>
              </a:rPr>
              <a:t>	→太陽光発電用材料 </a:t>
            </a:r>
            <a:r>
              <a:rPr lang="en-US" altLang="ja-JP" sz="1800">
                <a:solidFill>
                  <a:srgbClr val="FF0000"/>
                </a:solidFill>
              </a:rPr>
              <a:t>(Si, Ru, Ga, In …) </a:t>
            </a:r>
          </a:p>
          <a:p>
            <a:pPr algn="l" eaLnBrk="1" hangingPunct="1">
              <a:lnSpc>
                <a:spcPct val="95000"/>
              </a:lnSpc>
            </a:pPr>
            <a:r>
              <a:rPr lang="ja-JP" altLang="en-US" sz="1800">
                <a:solidFill>
                  <a:srgbClr val="FF0000"/>
                </a:solidFill>
              </a:rPr>
              <a:t>	→発電・変換・送電・蓄電・制御用の材料</a:t>
            </a:r>
          </a:p>
          <a:p>
            <a:pPr algn="l" eaLnBrk="1" hangingPunct="1">
              <a:lnSpc>
                <a:spcPct val="95000"/>
              </a:lnSpc>
            </a:pPr>
            <a:r>
              <a:rPr lang="ja-JP" altLang="en-US" sz="1800">
                <a:solidFill>
                  <a:srgbClr val="0066FF"/>
                </a:solidFill>
              </a:rPr>
              <a:t>⑥ 原子力レアメタル</a:t>
            </a:r>
          </a:p>
          <a:p>
            <a:pPr algn="l" eaLnBrk="1" hangingPunct="1">
              <a:lnSpc>
                <a:spcPct val="95000"/>
              </a:lnSpc>
            </a:pPr>
            <a:r>
              <a:rPr lang="ja-JP" altLang="en-US" sz="1800">
                <a:solidFill>
                  <a:srgbClr val="0066FF"/>
                </a:solidFill>
              </a:rPr>
              <a:t>	→原子炉用材料 </a:t>
            </a:r>
            <a:r>
              <a:rPr lang="en-US" altLang="ja-JP" sz="1800">
                <a:solidFill>
                  <a:srgbClr val="0066FF"/>
                </a:solidFill>
              </a:rPr>
              <a:t>(Zr, Hf, </a:t>
            </a:r>
            <a:r>
              <a:rPr lang="ja-JP" altLang="en-US" sz="1800">
                <a:solidFill>
                  <a:srgbClr val="0066FF"/>
                </a:solidFill>
              </a:rPr>
              <a:t>特殊合金</a:t>
            </a:r>
            <a:r>
              <a:rPr lang="en-US" altLang="ja-JP" sz="1800">
                <a:solidFill>
                  <a:srgbClr val="0066FF"/>
                </a:solidFill>
              </a:rPr>
              <a:t>…) </a:t>
            </a:r>
          </a:p>
          <a:p>
            <a:pPr algn="l" eaLnBrk="1" hangingPunct="1">
              <a:lnSpc>
                <a:spcPct val="95000"/>
              </a:lnSpc>
            </a:pPr>
            <a:r>
              <a:rPr lang="en-US" altLang="ja-JP" sz="1800">
                <a:solidFill>
                  <a:srgbClr val="0066FF"/>
                </a:solidFill>
              </a:rPr>
              <a:t>	→</a:t>
            </a:r>
            <a:r>
              <a:rPr lang="ja-JP" altLang="en-US" sz="1800">
                <a:solidFill>
                  <a:srgbClr val="0066FF"/>
                </a:solidFill>
              </a:rPr>
              <a:t>放射性廃棄物 </a:t>
            </a:r>
            <a:r>
              <a:rPr lang="en-US" altLang="ja-JP" sz="1800">
                <a:solidFill>
                  <a:srgbClr val="0066FF"/>
                </a:solidFill>
              </a:rPr>
              <a:t>(PGMs …) </a:t>
            </a:r>
          </a:p>
          <a:p>
            <a:pPr algn="l" eaLnBrk="1" hangingPunct="1">
              <a:lnSpc>
                <a:spcPct val="95000"/>
              </a:lnSpc>
            </a:pPr>
            <a:r>
              <a:rPr lang="ja-JP" altLang="en-US" sz="1800">
                <a:solidFill>
                  <a:srgbClr val="000000"/>
                </a:solidFill>
              </a:rPr>
              <a:t>⑦ 医療・生体用レアメタル</a:t>
            </a:r>
          </a:p>
          <a:p>
            <a:pPr algn="l" eaLnBrk="1" hangingPunct="1">
              <a:lnSpc>
                <a:spcPct val="95000"/>
              </a:lnSpc>
            </a:pPr>
            <a:r>
              <a:rPr lang="ja-JP" altLang="en-US" sz="1800">
                <a:solidFill>
                  <a:srgbClr val="000000"/>
                </a:solidFill>
              </a:rPr>
              <a:t>	→生体材料（</a:t>
            </a:r>
            <a:r>
              <a:rPr lang="en-US" altLang="ja-JP" sz="1800">
                <a:solidFill>
                  <a:srgbClr val="000000"/>
                </a:solidFill>
              </a:rPr>
              <a:t>Ti, Nb, Ta, … </a:t>
            </a:r>
            <a:r>
              <a:rPr lang="ja-JP" altLang="en-US" sz="1800">
                <a:solidFill>
                  <a:srgbClr val="000000"/>
                </a:solidFill>
              </a:rPr>
              <a:t>）</a:t>
            </a:r>
          </a:p>
          <a:p>
            <a:pPr algn="l" eaLnBrk="1" hangingPunct="1">
              <a:lnSpc>
                <a:spcPct val="95000"/>
              </a:lnSpc>
            </a:pPr>
            <a:r>
              <a:rPr lang="ja-JP" altLang="en-US" sz="1800">
                <a:solidFill>
                  <a:srgbClr val="000000"/>
                </a:solidFill>
              </a:rPr>
              <a:t>	→医薬品・健康食品</a:t>
            </a:r>
          </a:p>
          <a:p>
            <a:pPr algn="l" eaLnBrk="1" hangingPunct="1">
              <a:lnSpc>
                <a:spcPct val="95000"/>
              </a:lnSpc>
              <a:spcBef>
                <a:spcPct val="50000"/>
              </a:spcBef>
            </a:pPr>
            <a:endParaRPr lang="ja-JP" altLang="en-US" sz="1600">
              <a:solidFill>
                <a:srgbClr val="000000"/>
              </a:solidFill>
              <a:latin typeface="ＭＳ ゴシック" pitchFamily="49" charset="-128"/>
              <a:ea typeface="ＭＳ ゴシック" pitchFamily="49" charset="-128"/>
            </a:endParaRPr>
          </a:p>
        </p:txBody>
      </p:sp>
      <p:sp>
        <p:nvSpPr>
          <p:cNvPr id="664583" name="Rectangle 4"/>
          <p:cNvSpPr>
            <a:spLocks noChangeArrowheads="1"/>
          </p:cNvSpPr>
          <p:nvPr/>
        </p:nvSpPr>
        <p:spPr bwMode="auto">
          <a:xfrm>
            <a:off x="179388" y="0"/>
            <a:ext cx="5976937"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eaLnBrk="0" hangingPunct="0">
              <a:defRPr kumimoji="1" sz="3600" b="1">
                <a:solidFill>
                  <a:schemeClr val="tx1"/>
                </a:solidFill>
                <a:latin typeface="Arial" pitchFamily="34" charset="0"/>
                <a:ea typeface="ＭＳ Ｐゴシック" pitchFamily="50" charset="-128"/>
              </a:defRPr>
            </a:lvl1pPr>
            <a:lvl2pPr marL="742950" indent="-285750" defTabSz="957263" eaLnBrk="0" hangingPunct="0">
              <a:defRPr kumimoji="1" sz="3600" b="1">
                <a:solidFill>
                  <a:schemeClr val="tx1"/>
                </a:solidFill>
                <a:latin typeface="Arial" pitchFamily="34" charset="0"/>
                <a:ea typeface="ＭＳ Ｐゴシック" pitchFamily="50" charset="-128"/>
              </a:defRPr>
            </a:lvl2pPr>
            <a:lvl3pPr marL="1143000" indent="-228600" defTabSz="957263" eaLnBrk="0" hangingPunct="0">
              <a:defRPr kumimoji="1" sz="3600" b="1">
                <a:solidFill>
                  <a:schemeClr val="tx1"/>
                </a:solidFill>
                <a:latin typeface="Arial" pitchFamily="34" charset="0"/>
                <a:ea typeface="ＭＳ Ｐゴシック" pitchFamily="50" charset="-128"/>
              </a:defRPr>
            </a:lvl3pPr>
            <a:lvl4pPr marL="1600200" indent="-228600" defTabSz="957263" eaLnBrk="0" hangingPunct="0">
              <a:defRPr kumimoji="1" sz="3600" b="1">
                <a:solidFill>
                  <a:schemeClr val="tx1"/>
                </a:solidFill>
                <a:latin typeface="Arial" pitchFamily="34" charset="0"/>
                <a:ea typeface="ＭＳ Ｐゴシック" pitchFamily="50" charset="-128"/>
              </a:defRPr>
            </a:lvl4pPr>
            <a:lvl5pPr marL="2057400" indent="-228600" defTabSz="957263" eaLnBrk="0" hangingPunct="0">
              <a:defRPr kumimoji="1" sz="3600" b="1">
                <a:solidFill>
                  <a:schemeClr val="tx1"/>
                </a:solidFill>
                <a:latin typeface="Arial" pitchFamily="34" charset="0"/>
                <a:ea typeface="ＭＳ Ｐゴシック" pitchFamily="50" charset="-128"/>
              </a:defRPr>
            </a:lvl5pPr>
            <a:lvl6pPr marL="25146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2800">
                <a:solidFill>
                  <a:srgbClr val="000000"/>
                </a:solidFill>
                <a:latin typeface="ＭＳ ゴシック" pitchFamily="49" charset="-128"/>
                <a:ea typeface="ＭＳ ゴシック" pitchFamily="49" charset="-128"/>
              </a:rPr>
              <a:t>レアメタルの用途別の分類</a:t>
            </a:r>
          </a:p>
        </p:txBody>
      </p:sp>
      <p:sp>
        <p:nvSpPr>
          <p:cNvPr id="664584" name="Line 4"/>
          <p:cNvSpPr>
            <a:spLocks noChangeShapeType="1"/>
          </p:cNvSpPr>
          <p:nvPr/>
        </p:nvSpPr>
        <p:spPr bwMode="auto">
          <a:xfrm>
            <a:off x="324644" y="2336800"/>
            <a:ext cx="7991475" cy="3175"/>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64585" name="AutoShape 5"/>
          <p:cNvSpPr>
            <a:spLocks noChangeArrowheads="1"/>
          </p:cNvSpPr>
          <p:nvPr/>
        </p:nvSpPr>
        <p:spPr bwMode="auto">
          <a:xfrm>
            <a:off x="7740650" y="2420938"/>
            <a:ext cx="792163" cy="1871662"/>
          </a:xfrm>
          <a:prstGeom prst="downArrow">
            <a:avLst>
              <a:gd name="adj1" fmla="val 50000"/>
              <a:gd name="adj2" fmla="val 59068"/>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endParaRPr lang="ja-JP" altLang="en-US" sz="1800" b="0">
              <a:solidFill>
                <a:srgbClr val="000000"/>
              </a:solidFill>
            </a:endParaRPr>
          </a:p>
        </p:txBody>
      </p:sp>
      <p:sp>
        <p:nvSpPr>
          <p:cNvPr id="2163721" name="Rectangle 7"/>
          <p:cNvSpPr>
            <a:spLocks noChangeArrowheads="1"/>
          </p:cNvSpPr>
          <p:nvPr/>
        </p:nvSpPr>
        <p:spPr bwMode="auto">
          <a:xfrm>
            <a:off x="7124700" y="3959225"/>
            <a:ext cx="2238375" cy="1570038"/>
          </a:xfrm>
          <a:prstGeom prst="rect">
            <a:avLst/>
          </a:prstGeom>
          <a:noFill/>
          <a:ln w="9525">
            <a:noFill/>
            <a:miter lim="800000"/>
            <a:headEnd/>
            <a:tailEnd/>
          </a:ln>
        </p:spPr>
        <p:txBody>
          <a:bodyPr>
            <a:spAutoFit/>
          </a:bodyPr>
          <a:lstStyle/>
          <a:p>
            <a:pPr algn="l">
              <a:defRPr/>
            </a:pPr>
            <a:r>
              <a:rPr lang="ja-JP" altLang="en-US" sz="2400">
                <a:solidFill>
                  <a:srgbClr val="000000"/>
                </a:solidFill>
                <a:effectLst>
                  <a:outerShdw blurRad="38100" dist="38100" dir="2700000" algn="tl">
                    <a:srgbClr val="C0C0C0"/>
                  </a:outerShdw>
                </a:effectLst>
                <a:latin typeface="ＭＳ ゴシック" pitchFamily="49" charset="-128"/>
                <a:ea typeface="ＭＳ ゴシック" pitchFamily="49" charset="-128"/>
              </a:rPr>
              <a:t>今後、</a:t>
            </a:r>
          </a:p>
          <a:p>
            <a:pPr algn="l">
              <a:defRPr/>
            </a:pPr>
            <a:r>
              <a:rPr lang="ja-JP" altLang="en-US" sz="2400">
                <a:solidFill>
                  <a:srgbClr val="000000"/>
                </a:solidFill>
                <a:effectLst>
                  <a:outerShdw blurRad="38100" dist="38100" dir="2700000" algn="tl">
                    <a:srgbClr val="C0C0C0"/>
                  </a:outerShdw>
                </a:effectLst>
                <a:latin typeface="ＭＳ ゴシック" pitchFamily="49" charset="-128"/>
                <a:ea typeface="ＭＳ ゴシック" pitchFamily="49" charset="-128"/>
              </a:rPr>
              <a:t>一層発展する</a:t>
            </a:r>
          </a:p>
          <a:p>
            <a:pPr algn="l">
              <a:defRPr/>
            </a:pPr>
            <a:r>
              <a:rPr lang="ja-JP" altLang="en-US" sz="2400">
                <a:solidFill>
                  <a:srgbClr val="000000"/>
                </a:solidFill>
                <a:effectLst>
                  <a:outerShdw blurRad="38100" dist="38100" dir="2700000" algn="tl">
                    <a:srgbClr val="C0C0C0"/>
                  </a:outerShdw>
                </a:effectLst>
                <a:latin typeface="ＭＳ ゴシック" pitchFamily="49" charset="-128"/>
                <a:ea typeface="ＭＳ ゴシック" pitchFamily="49" charset="-128"/>
              </a:rPr>
              <a:t>レアメタル</a:t>
            </a:r>
          </a:p>
          <a:p>
            <a:pPr algn="l">
              <a:defRPr/>
            </a:pPr>
            <a:endParaRPr lang="ja-JP" altLang="en-US" sz="2400">
              <a:solidFill>
                <a:srgbClr val="000000"/>
              </a:solidFill>
              <a:effectLst>
                <a:outerShdw blurRad="38100" dist="38100" dir="2700000" algn="tl">
                  <a:srgbClr val="C0C0C0"/>
                </a:outerShdw>
              </a:effectLst>
              <a:latin typeface="ＭＳ ゴシック" pitchFamily="49" charset="-128"/>
              <a:ea typeface="ＭＳ ゴシック" pitchFamily="49" charset="-128"/>
            </a:endParaRPr>
          </a:p>
        </p:txBody>
      </p:sp>
    </p:spTree>
    <p:extLst>
      <p:ext uri="{BB962C8B-B14F-4D97-AF65-F5344CB8AC3E}">
        <p14:creationId xmlns:p14="http://schemas.microsoft.com/office/powerpoint/2010/main" val="26101826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爆発 1 12"/>
          <p:cNvSpPr/>
          <p:nvPr/>
        </p:nvSpPr>
        <p:spPr>
          <a:xfrm>
            <a:off x="3714750" y="1357313"/>
            <a:ext cx="5429250" cy="2500312"/>
          </a:xfrm>
          <a:prstGeom prst="irregularSeal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defRPr/>
            </a:pPr>
            <a:endParaRPr lang="ja-JP" altLang="en-US" sz="1800" b="0">
              <a:solidFill>
                <a:srgbClr val="FFFFFF"/>
              </a:solidFill>
            </a:endParaRPr>
          </a:p>
        </p:txBody>
      </p:sp>
      <p:sp>
        <p:nvSpPr>
          <p:cNvPr id="665603" name="テキスト ボックス 1"/>
          <p:cNvSpPr txBox="1">
            <a:spLocks noChangeArrowheads="1"/>
          </p:cNvSpPr>
          <p:nvPr/>
        </p:nvSpPr>
        <p:spPr bwMode="auto">
          <a:xfrm>
            <a:off x="254000" y="428625"/>
            <a:ext cx="224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3200">
                <a:solidFill>
                  <a:srgbClr val="000000"/>
                </a:solidFill>
              </a:rPr>
              <a:t>「領土問題」</a:t>
            </a:r>
          </a:p>
        </p:txBody>
      </p:sp>
      <p:sp>
        <p:nvSpPr>
          <p:cNvPr id="665604" name="テキスト ボックス 2"/>
          <p:cNvSpPr txBox="1">
            <a:spLocks noChangeArrowheads="1"/>
          </p:cNvSpPr>
          <p:nvPr/>
        </p:nvSpPr>
        <p:spPr bwMode="auto">
          <a:xfrm>
            <a:off x="928688" y="1500188"/>
            <a:ext cx="224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3200">
                <a:solidFill>
                  <a:srgbClr val="000000"/>
                </a:solidFill>
              </a:rPr>
              <a:t>「外交問題」</a:t>
            </a:r>
          </a:p>
        </p:txBody>
      </p:sp>
      <p:sp>
        <p:nvSpPr>
          <p:cNvPr id="665605" name="テキスト ボックス 3"/>
          <p:cNvSpPr txBox="1">
            <a:spLocks noChangeArrowheads="1"/>
          </p:cNvSpPr>
          <p:nvPr/>
        </p:nvSpPr>
        <p:spPr bwMode="auto">
          <a:xfrm>
            <a:off x="1571625" y="2643188"/>
            <a:ext cx="224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3200">
                <a:solidFill>
                  <a:srgbClr val="000000"/>
                </a:solidFill>
              </a:rPr>
              <a:t>「政治問題」</a:t>
            </a:r>
          </a:p>
        </p:txBody>
      </p:sp>
      <p:sp>
        <p:nvSpPr>
          <p:cNvPr id="665606" name="テキスト ボックス 4"/>
          <p:cNvSpPr txBox="1">
            <a:spLocks noChangeArrowheads="1"/>
          </p:cNvSpPr>
          <p:nvPr/>
        </p:nvSpPr>
        <p:spPr bwMode="auto">
          <a:xfrm>
            <a:off x="2071688" y="3714750"/>
            <a:ext cx="224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3200">
                <a:solidFill>
                  <a:srgbClr val="000000"/>
                </a:solidFill>
              </a:rPr>
              <a:t>「貿易問題」</a:t>
            </a:r>
          </a:p>
        </p:txBody>
      </p:sp>
      <p:sp>
        <p:nvSpPr>
          <p:cNvPr id="665607" name="テキスト ボックス 5"/>
          <p:cNvSpPr txBox="1">
            <a:spLocks noChangeArrowheads="1"/>
          </p:cNvSpPr>
          <p:nvPr/>
        </p:nvSpPr>
        <p:spPr bwMode="auto">
          <a:xfrm>
            <a:off x="2786063" y="4714875"/>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4000">
                <a:solidFill>
                  <a:srgbClr val="00B050"/>
                </a:solidFill>
              </a:rPr>
              <a:t>「産業問題」</a:t>
            </a:r>
          </a:p>
        </p:txBody>
      </p:sp>
      <p:sp>
        <p:nvSpPr>
          <p:cNvPr id="665608" name="テキスト ボックス 6"/>
          <p:cNvSpPr txBox="1">
            <a:spLocks noChangeArrowheads="1"/>
          </p:cNvSpPr>
          <p:nvPr/>
        </p:nvSpPr>
        <p:spPr bwMode="auto">
          <a:xfrm>
            <a:off x="3786188" y="5786438"/>
            <a:ext cx="224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3200">
                <a:solidFill>
                  <a:srgbClr val="000000"/>
                </a:solidFill>
              </a:rPr>
              <a:t>「経済問題」</a:t>
            </a:r>
          </a:p>
        </p:txBody>
      </p:sp>
      <p:sp>
        <p:nvSpPr>
          <p:cNvPr id="665609" name="テキスト ボックス 7"/>
          <p:cNvSpPr txBox="1">
            <a:spLocks noChangeArrowheads="1"/>
          </p:cNvSpPr>
          <p:nvPr/>
        </p:nvSpPr>
        <p:spPr bwMode="auto">
          <a:xfrm>
            <a:off x="3571875" y="428625"/>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4000">
                <a:solidFill>
                  <a:srgbClr val="6666FF"/>
                </a:solidFill>
              </a:rPr>
              <a:t>「資源問題」</a:t>
            </a:r>
          </a:p>
        </p:txBody>
      </p:sp>
      <p:sp>
        <p:nvSpPr>
          <p:cNvPr id="665610" name="テキスト ボックス 8"/>
          <p:cNvSpPr txBox="1">
            <a:spLocks noChangeArrowheads="1"/>
          </p:cNvSpPr>
          <p:nvPr/>
        </p:nvSpPr>
        <p:spPr bwMode="auto">
          <a:xfrm>
            <a:off x="6326188" y="428625"/>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4000">
                <a:solidFill>
                  <a:srgbClr val="FF0000"/>
                </a:solidFill>
              </a:rPr>
              <a:t>「環境問題」</a:t>
            </a:r>
          </a:p>
        </p:txBody>
      </p:sp>
      <p:sp>
        <p:nvSpPr>
          <p:cNvPr id="665611" name="テキスト ボックス 9"/>
          <p:cNvSpPr txBox="1">
            <a:spLocks noChangeArrowheads="1"/>
          </p:cNvSpPr>
          <p:nvPr/>
        </p:nvSpPr>
        <p:spPr bwMode="auto">
          <a:xfrm>
            <a:off x="5072063" y="4214813"/>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4000">
                <a:solidFill>
                  <a:srgbClr val="00B050"/>
                </a:solidFill>
              </a:rPr>
              <a:t>「技術問題」</a:t>
            </a:r>
          </a:p>
        </p:txBody>
      </p:sp>
      <p:sp>
        <p:nvSpPr>
          <p:cNvPr id="665612" name="テキスト ボックス 10"/>
          <p:cNvSpPr txBox="1">
            <a:spLocks noChangeArrowheads="1"/>
          </p:cNvSpPr>
          <p:nvPr/>
        </p:nvSpPr>
        <p:spPr bwMode="auto">
          <a:xfrm>
            <a:off x="6384925" y="3643313"/>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4000">
                <a:solidFill>
                  <a:srgbClr val="00B050"/>
                </a:solidFill>
              </a:rPr>
              <a:t>「特許問題」</a:t>
            </a:r>
          </a:p>
        </p:txBody>
      </p:sp>
      <p:sp>
        <p:nvSpPr>
          <p:cNvPr id="665613" name="テキスト ボックス 11"/>
          <p:cNvSpPr txBox="1">
            <a:spLocks noChangeArrowheads="1"/>
          </p:cNvSpPr>
          <p:nvPr/>
        </p:nvSpPr>
        <p:spPr bwMode="auto">
          <a:xfrm>
            <a:off x="4400550" y="2200275"/>
            <a:ext cx="42814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algn="l" eaLnBrk="1" hangingPunct="1"/>
            <a:r>
              <a:rPr lang="ja-JP" altLang="en-US" sz="4400">
                <a:solidFill>
                  <a:srgbClr val="00B0F0"/>
                </a:solidFill>
              </a:rPr>
              <a:t>レアメタルの問題</a:t>
            </a:r>
          </a:p>
        </p:txBody>
      </p:sp>
    </p:spTree>
    <p:extLst>
      <p:ext uri="{BB962C8B-B14F-4D97-AF65-F5344CB8AC3E}">
        <p14:creationId xmlns:p14="http://schemas.microsoft.com/office/powerpoint/2010/main" val="5286019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6"/>
          <p:cNvSpPr txBox="1">
            <a:spLocks noGrp="1" noChangeArrowheads="1"/>
          </p:cNvSpPr>
          <p:nvPr/>
        </p:nvSpPr>
        <p:spPr bwMode="auto">
          <a:xfrm>
            <a:off x="6759575" y="6469063"/>
            <a:ext cx="2133600" cy="1968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2BE87AC-ECC9-4CC5-8388-28F32375560B}" type="slidenum">
              <a:rPr kumimoji="1" lang="en-US" altLang="ja-JP" sz="14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268291" name="Picture 20"/>
          <p:cNvPicPr>
            <a:picLocks noChangeAspect="1" noChangeArrowheads="1"/>
          </p:cNvPicPr>
          <p:nvPr/>
        </p:nvPicPr>
        <p:blipFill>
          <a:blip r:embed="rId3" cstate="print"/>
          <a:srcRect l="32831" r="1448"/>
          <a:stretch>
            <a:fillRect/>
          </a:stretch>
        </p:blipFill>
        <p:spPr bwMode="auto">
          <a:xfrm>
            <a:off x="7031038" y="4145297"/>
            <a:ext cx="2112962" cy="2712704"/>
          </a:xfrm>
          <a:prstGeom prst="rect">
            <a:avLst/>
          </a:prstGeom>
          <a:noFill/>
          <a:ln w="9525">
            <a:noFill/>
            <a:miter lim="800000"/>
            <a:headEnd/>
            <a:tailEnd/>
          </a:ln>
        </p:spPr>
      </p:pic>
      <p:pic>
        <p:nvPicPr>
          <p:cNvPr id="268292" name="Picture 19"/>
          <p:cNvPicPr>
            <a:picLocks noChangeAspect="1" noChangeArrowheads="1"/>
          </p:cNvPicPr>
          <p:nvPr/>
        </p:nvPicPr>
        <p:blipFill>
          <a:blip r:embed="rId4" cstate="print"/>
          <a:srcRect/>
          <a:stretch>
            <a:fillRect/>
          </a:stretch>
        </p:blipFill>
        <p:spPr bwMode="auto">
          <a:xfrm>
            <a:off x="4164013" y="5181600"/>
            <a:ext cx="2916237" cy="1676400"/>
          </a:xfrm>
          <a:prstGeom prst="rect">
            <a:avLst/>
          </a:prstGeom>
          <a:noFill/>
          <a:ln w="9525">
            <a:noFill/>
            <a:miter lim="800000"/>
            <a:headEnd/>
            <a:tailEnd/>
          </a:ln>
        </p:spPr>
      </p:pic>
      <p:sp>
        <p:nvSpPr>
          <p:cNvPr id="268293" name="Rectangle 6"/>
          <p:cNvSpPr txBox="1">
            <a:spLocks noGrp="1" noChangeArrowheads="1"/>
          </p:cNvSpPr>
          <p:nvPr/>
        </p:nvSpPr>
        <p:spPr bwMode="auto">
          <a:xfrm>
            <a:off x="6759575" y="6469063"/>
            <a:ext cx="2133600" cy="196850"/>
          </a:xfrm>
          <a:prstGeom prst="rect">
            <a:avLst/>
          </a:prstGeom>
          <a:noFill/>
          <a:ln w="9525">
            <a:noFill/>
            <a:miter lim="800000"/>
            <a:headEnd/>
            <a:tailEnd/>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F4687DD-4911-4267-834F-56F1D0735519}" type="slidenum">
              <a:rPr kumimoji="1" lang="ja-JP" altLang="en-US" sz="14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1" lang="en-US" altLang="ja-JP" sz="14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268294" name="Rectangle 3"/>
          <p:cNvSpPr>
            <a:spLocks noChangeArrowheads="1"/>
          </p:cNvSpPr>
          <p:nvPr/>
        </p:nvSpPr>
        <p:spPr bwMode="auto">
          <a:xfrm>
            <a:off x="179388" y="549275"/>
            <a:ext cx="7920037" cy="6589713"/>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① 電子材料レアメタル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→半導体（</a:t>
            </a:r>
            <a:r>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Si, Ge, GaAs</a:t>
            </a: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→各種電子材料</a:t>
            </a:r>
            <a:r>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(In, Ta, Li, Ba, Sr,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② </a:t>
            </a: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合金用レアメタル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→工具用特殊合金（</a:t>
            </a:r>
            <a:r>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W, Co, Ta, …</a:t>
            </a: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→鉄鋼添加用</a:t>
            </a:r>
            <a:r>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(V, Cr, Mo, Nb, …)</a:t>
            </a:r>
          </a:p>
          <a:p>
            <a:pPr marL="0" marR="0" lvl="0" indent="0" algn="l" defTabSz="914400" rtl="0" eaLnBrk="1" fontAlgn="base" latinLnBrk="0" hangingPunct="1">
              <a:lnSpc>
                <a:spcPct val="95000"/>
              </a:lnSpc>
              <a:spcBef>
                <a:spcPct val="0"/>
              </a:spcBef>
              <a:spcAft>
                <a:spcPct val="0"/>
              </a:spcAft>
              <a:buClrTx/>
              <a:buSzTx/>
              <a:buFontTx/>
              <a:buNone/>
              <a:tabLst/>
              <a:defRPr/>
            </a:pPr>
            <a:endPar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2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③ </a:t>
            </a:r>
            <a:r>
              <a:rPr kumimoji="1" lang="ja-JP" altLang="en-US" sz="2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航空・宇宙材料用レアメタル（空飛ぶレアメタル）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	→航空機材料（</a:t>
            </a: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Ti, Ni</a:t>
            </a: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基超合金</a:t>
            </a: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 Al-Sc</a:t>
            </a: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合金</a:t>
            </a: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32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④ 自動車用レアメタル（走るレアメタル）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	→合金添加元素（</a:t>
            </a: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Mo, V, Nb, Ti …)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磁石材料</a:t>
            </a: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(Nd, Dy, Sm, Co)</a:t>
            </a: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、電池材料</a:t>
            </a: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(Li, Co, Pt, Ni, …)</a:t>
            </a:r>
            <a:endPar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触媒（</a:t>
            </a: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Pt, Pd, Rh, …</a:t>
            </a: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⑤ エネルギー関連レアメタル（新エネ・レアメタル）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	→太陽光発電用材料 </a:t>
            </a:r>
            <a:r>
              <a:rPr kumimoji="1" lang="en-US" altLang="ja-JP"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(Si, Ru, Ga, In …)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	→発電・変換・送電・蓄電・制御用の材料</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⑥ 原子力レアメタル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	→原子炉用材料 </a:t>
            </a: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(Zr, Hf, </a:t>
            </a: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特殊合金</a:t>
            </a: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放射性廃棄物 </a:t>
            </a:r>
            <a:r>
              <a:rPr kumimoji="1" lang="en-US" altLang="ja-JP" sz="1800" b="1" i="0" u="none" strike="noStrike" kern="1200" cap="none" spc="0" normalizeH="0" baseline="0" noProof="0" smtClean="0">
                <a:ln>
                  <a:noFill/>
                </a:ln>
                <a:solidFill>
                  <a:srgbClr val="0066FF"/>
                </a:solidFill>
                <a:effectLst/>
                <a:uLnTx/>
                <a:uFillTx/>
                <a:latin typeface="Arial" pitchFamily="34" charset="0"/>
                <a:ea typeface="ＭＳ Ｐゴシック" pitchFamily="50" charset="-128"/>
                <a:cs typeface="+mn-cs"/>
              </a:rPr>
              <a:t>(PGMs …)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⑦ 医療・生体用レアメタル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→生体材料（</a:t>
            </a:r>
            <a:r>
              <a:rPr kumimoji="1" lang="en-US" altLang="ja-JP"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Ti, Nb, Ta, … </a:t>
            </a: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→医薬品・健康食品</a:t>
            </a:r>
          </a:p>
          <a:p>
            <a:pPr marL="0" marR="0" lvl="0" indent="0" algn="l" defTabSz="914400" rtl="0" eaLnBrk="1" fontAlgn="base" latinLnBrk="0" hangingPunct="1">
              <a:lnSpc>
                <a:spcPct val="95000"/>
              </a:lnSpc>
              <a:spcBef>
                <a:spcPct val="50000"/>
              </a:spcBef>
              <a:spcAft>
                <a:spcPct val="0"/>
              </a:spcAft>
              <a:buClrTx/>
              <a:buSzTx/>
              <a:buFontTx/>
              <a:buNone/>
              <a:tabLst/>
              <a:defRPr/>
            </a:pPr>
            <a:endParaRPr kumimoji="1" lang="ja-JP" altLang="en-US" sz="1600" b="1"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endParaRPr>
          </a:p>
        </p:txBody>
      </p:sp>
      <p:sp>
        <p:nvSpPr>
          <p:cNvPr id="268295" name="Rectangle 4"/>
          <p:cNvSpPr>
            <a:spLocks noChangeArrowheads="1"/>
          </p:cNvSpPr>
          <p:nvPr/>
        </p:nvSpPr>
        <p:spPr bwMode="auto">
          <a:xfrm>
            <a:off x="179388" y="0"/>
            <a:ext cx="5976937" cy="519113"/>
          </a:xfrm>
          <a:prstGeom prst="rect">
            <a:avLst/>
          </a:prstGeom>
          <a:solidFill>
            <a:schemeClr val="bg1"/>
          </a:solidFill>
          <a:ln w="9525">
            <a:noFill/>
            <a:miter lim="800000"/>
            <a:headEnd/>
            <a:tailEnd/>
          </a:ln>
        </p:spPr>
        <p:txBody>
          <a:bodyPr>
            <a:spAutoFit/>
          </a:bodyPr>
          <a:lstStyle/>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smtClean="0">
                <a:ln>
                  <a:noFill/>
                </a:ln>
                <a:solidFill>
                  <a:srgbClr val="000000"/>
                </a:solidFill>
                <a:effectLst/>
                <a:uLnTx/>
                <a:uFillTx/>
                <a:latin typeface="ＭＳ ゴシック" pitchFamily="49" charset="-128"/>
                <a:ea typeface="ＭＳ ゴシック" pitchFamily="49" charset="-128"/>
                <a:cs typeface="+mn-cs"/>
              </a:rPr>
              <a:t>レアメタルの用途別の分類</a:t>
            </a:r>
          </a:p>
        </p:txBody>
      </p:sp>
      <p:sp>
        <p:nvSpPr>
          <p:cNvPr id="268296" name="Line 4"/>
          <p:cNvSpPr>
            <a:spLocks noChangeShapeType="1"/>
          </p:cNvSpPr>
          <p:nvPr/>
        </p:nvSpPr>
        <p:spPr bwMode="auto">
          <a:xfrm>
            <a:off x="325438" y="2420938"/>
            <a:ext cx="7991475" cy="3175"/>
          </a:xfrm>
          <a:prstGeom prst="line">
            <a:avLst/>
          </a:prstGeom>
          <a:noFill/>
          <a:ln w="76200">
            <a:solidFill>
              <a:srgbClr val="FF0000"/>
            </a:solidFill>
            <a:prstDash val="sysDot"/>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268297" name="AutoShape 5"/>
          <p:cNvSpPr>
            <a:spLocks noChangeArrowheads="1"/>
          </p:cNvSpPr>
          <p:nvPr/>
        </p:nvSpPr>
        <p:spPr bwMode="auto">
          <a:xfrm>
            <a:off x="7740352" y="2420938"/>
            <a:ext cx="792461" cy="1800150"/>
          </a:xfrm>
          <a:prstGeom prst="downArrow">
            <a:avLst>
              <a:gd name="adj1" fmla="val 50000"/>
              <a:gd name="adj2" fmla="val 59068"/>
            </a:avLst>
          </a:prstGeom>
          <a:noFill/>
          <a:ln w="38100">
            <a:solidFill>
              <a:srgbClr val="FF0000"/>
            </a:solidFill>
            <a:miter lim="800000"/>
            <a:headEnd/>
            <a:tailEnd/>
          </a:ln>
        </p:spPr>
        <p:txBody>
          <a:bodyPr vert="eaVert"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2163721" name="Rectangle 7"/>
          <p:cNvSpPr>
            <a:spLocks noChangeArrowheads="1"/>
          </p:cNvSpPr>
          <p:nvPr/>
        </p:nvSpPr>
        <p:spPr bwMode="auto">
          <a:xfrm>
            <a:off x="7124700" y="3959225"/>
            <a:ext cx="2238375" cy="15700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rPr>
              <a:t>今後、</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rPr>
              <a:t>一層発展する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rPr>
              <a:t>レアメタル</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endParaRPr>
          </a:p>
        </p:txBody>
      </p:sp>
      <p:sp>
        <p:nvSpPr>
          <p:cNvPr id="11" name="円/楕円 10"/>
          <p:cNvSpPr/>
          <p:nvPr/>
        </p:nvSpPr>
        <p:spPr>
          <a:xfrm>
            <a:off x="8362136" y="6309320"/>
            <a:ext cx="596612" cy="54868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76027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6"/>
          <p:cNvSpPr>
            <a:spLocks noChangeArrowheads="1"/>
          </p:cNvSpPr>
          <p:nvPr/>
        </p:nvSpPr>
        <p:spPr bwMode="auto">
          <a:xfrm>
            <a:off x="0" y="115888"/>
            <a:ext cx="9144000" cy="679767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大雑把にいうと、自動車</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1</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台には、</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金（</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Au</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0.2 </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0.5 g</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（電子基盤）</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銀（</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Ag</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2   </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5 g </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（電子基盤）</a:t>
            </a:r>
            <a:endPar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銅（</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Cu</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20 </a:t>
            </a: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30 </a:t>
            </a:r>
            <a:r>
              <a:rPr kumimoji="1" lang="en-US" altLang="ja-JP" sz="40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kg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(HV: </a:t>
            </a:r>
            <a:r>
              <a:rPr kumimoji="1" lang="ja-JP" altLang="en-US" sz="40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50 kg, EV:</a:t>
            </a:r>
            <a:r>
              <a:rPr kumimoji="1" lang="ja-JP" altLang="en-US" sz="40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smtClean="0">
                <a:ln>
                  <a:noFill/>
                </a:ln>
                <a:solidFill>
                  <a:srgbClr val="FF0000"/>
                </a:solidFill>
                <a:effectLst/>
                <a:uLnTx/>
                <a:uFillTx/>
                <a:latin typeface="Arial" pitchFamily="34" charset="0"/>
                <a:ea typeface="ＭＳ Ｐゴシック" pitchFamily="50" charset="-128"/>
                <a:cs typeface="+mn-cs"/>
              </a:rPr>
              <a:t>60 kg )</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白金（</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Pt</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0.5</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2.5 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パラジウム（</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Pd</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1.4</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5 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ロジウム（</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Rh</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0.2</a:t>
            </a:r>
            <a:r>
              <a:rPr kumimoji="1" lang="ja-JP" altLang="en-US"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smtClean="0">
                <a:ln>
                  <a:noFill/>
                </a:ln>
                <a:solidFill>
                  <a:srgbClr val="0033CC"/>
                </a:solidFill>
                <a:effectLst/>
                <a:uLnTx/>
                <a:uFillTx/>
                <a:latin typeface="Arial" pitchFamily="34" charset="0"/>
                <a:ea typeface="ＭＳ Ｐゴシック" pitchFamily="50" charset="-128"/>
                <a:cs typeface="+mn-cs"/>
              </a:rPr>
              <a:t>0.6g</a:t>
            </a:r>
            <a:r>
              <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t>が必要。</a:t>
            </a:r>
            <a:endParaRPr kumimoji="1" lang="ja-JP" altLang="en-US" sz="4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3" name="円/楕円 2"/>
          <p:cNvSpPr/>
          <p:nvPr/>
        </p:nvSpPr>
        <p:spPr>
          <a:xfrm>
            <a:off x="8362136" y="6309320"/>
            <a:ext cx="596612" cy="54868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31091846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テキスト ボックス 4"/>
          <p:cNvSpPr txBox="1"/>
          <p:nvPr/>
        </p:nvSpPr>
        <p:spPr>
          <a:xfrm>
            <a:off x="152400" y="171450"/>
            <a:ext cx="8534400" cy="6555641"/>
          </a:xfrm>
          <a:prstGeom prst="rect">
            <a:avLst/>
          </a:prstGeom>
          <a:noFill/>
        </p:spPr>
        <p:txBody>
          <a:bodyPr wrap="square" rtlCol="0">
            <a:spAutoFit/>
          </a:bodyPr>
          <a:lstStyle/>
          <a:p>
            <a:r>
              <a:rPr lang="ja-JP" altLang="en-US" sz="2000" b="1" dirty="0" smtClean="0">
                <a:solidFill>
                  <a:srgbClr val="0000FF"/>
                </a:solidFill>
              </a:rPr>
              <a:t>Ｑ．　ＥＶ（電気自動車）は、本当に環境にやさしいのでしょうか？</a:t>
            </a:r>
            <a:endParaRPr lang="en-US" altLang="ja-JP" sz="2000" b="1" dirty="0" smtClean="0">
              <a:solidFill>
                <a:srgbClr val="0000FF"/>
              </a:solidFill>
            </a:endParaRPr>
          </a:p>
          <a:p>
            <a:endParaRPr lang="en-US" altLang="ja-JP" sz="2000" b="1" dirty="0" smtClean="0"/>
          </a:p>
          <a:p>
            <a:r>
              <a:rPr lang="en-US" altLang="ja-JP" sz="2000" b="1" dirty="0" smtClean="0"/>
              <a:t>Copilot</a:t>
            </a:r>
          </a:p>
          <a:p>
            <a:r>
              <a:rPr lang="ja-JP" altLang="en-US" sz="2000" b="1" dirty="0" smtClean="0">
                <a:solidFill>
                  <a:srgbClr val="FF0000"/>
                </a:solidFill>
              </a:rPr>
              <a:t>電気自動車（</a:t>
            </a:r>
            <a:r>
              <a:rPr lang="en-US" altLang="ja-JP" sz="2000" b="1" dirty="0" smtClean="0">
                <a:solidFill>
                  <a:srgbClr val="FF0000"/>
                </a:solidFill>
              </a:rPr>
              <a:t>EV</a:t>
            </a:r>
            <a:r>
              <a:rPr lang="ja-JP" altLang="en-US" sz="2000" b="1" dirty="0" smtClean="0">
                <a:solidFill>
                  <a:srgbClr val="FF0000"/>
                </a:solidFill>
              </a:rPr>
              <a:t>）は、環境にやさしいとされていますが、その評価は複雑です。</a:t>
            </a:r>
            <a:r>
              <a:rPr lang="ja-JP" altLang="en-US" sz="2000" b="1" dirty="0" smtClean="0"/>
              <a:t>以下にいくつかの観点から説明します。</a:t>
            </a:r>
          </a:p>
          <a:p>
            <a:endParaRPr lang="ja-JP" altLang="en-US" sz="2000" b="1" dirty="0" smtClean="0"/>
          </a:p>
          <a:p>
            <a:r>
              <a:rPr lang="ja-JP" altLang="en-US" sz="2000" b="1" dirty="0" smtClean="0"/>
              <a:t>排気ガスの削減</a:t>
            </a:r>
            <a:r>
              <a:rPr lang="en-US" altLang="ja-JP" sz="2000" b="1" dirty="0" smtClean="0"/>
              <a:t>: EV</a:t>
            </a:r>
            <a:r>
              <a:rPr lang="ja-JP" altLang="en-US" sz="2000" b="1" dirty="0" smtClean="0"/>
              <a:t>はガソリン車と比べて排気ガスを出さないため、二酸化炭素（</a:t>
            </a:r>
            <a:r>
              <a:rPr lang="en-US" altLang="ja-JP" sz="2000" b="1" dirty="0" smtClean="0"/>
              <a:t>CO2</a:t>
            </a:r>
            <a:r>
              <a:rPr lang="ja-JP" altLang="en-US" sz="2000" b="1" dirty="0" smtClean="0"/>
              <a:t>）の排出量を削減できます</a:t>
            </a:r>
            <a:r>
              <a:rPr lang="en-US" altLang="ja-JP" sz="2000" b="1" dirty="0" smtClean="0"/>
              <a:t>1</a:t>
            </a:r>
            <a:r>
              <a:rPr lang="ja-JP" altLang="en-US" sz="2000" b="1" dirty="0" err="1" smtClean="0"/>
              <a:t>。</a:t>
            </a:r>
            <a:r>
              <a:rPr lang="ja-JP" altLang="en-US" sz="2000" b="1" dirty="0" smtClean="0"/>
              <a:t>これは環境にとって有益です。</a:t>
            </a:r>
          </a:p>
          <a:p>
            <a:endParaRPr lang="en-US" altLang="ja-JP" sz="2000" b="1" dirty="0" smtClean="0"/>
          </a:p>
          <a:p>
            <a:r>
              <a:rPr lang="ja-JP" altLang="en-US" sz="2000" b="1" dirty="0" smtClean="0"/>
              <a:t>ライフサイクル</a:t>
            </a:r>
            <a:r>
              <a:rPr lang="en-US" altLang="ja-JP" sz="2000" b="1" dirty="0" smtClean="0"/>
              <a:t>CO2</a:t>
            </a:r>
            <a:r>
              <a:rPr lang="ja-JP" altLang="en-US" sz="2000" b="1" dirty="0" smtClean="0"/>
              <a:t>排出量</a:t>
            </a:r>
            <a:r>
              <a:rPr lang="en-US" altLang="ja-JP" sz="2000" b="1" dirty="0" smtClean="0"/>
              <a:t>: </a:t>
            </a:r>
            <a:r>
              <a:rPr lang="ja-JP" altLang="en-US" sz="2000" b="1" dirty="0" smtClean="0"/>
              <a:t>ただし、</a:t>
            </a:r>
            <a:r>
              <a:rPr lang="en-US" altLang="ja-JP" sz="2000" b="1" dirty="0" smtClean="0"/>
              <a:t>EV</a:t>
            </a:r>
            <a:r>
              <a:rPr lang="ja-JP" altLang="en-US" sz="2000" b="1" dirty="0" smtClean="0"/>
              <a:t>の製造時には材料やバッテリーの製造に伴う</a:t>
            </a:r>
            <a:r>
              <a:rPr lang="en-US" altLang="ja-JP" sz="2000" b="1" dirty="0" smtClean="0"/>
              <a:t>CO2</a:t>
            </a:r>
            <a:r>
              <a:rPr lang="ja-JP" altLang="en-US" sz="2000" b="1" dirty="0" smtClean="0"/>
              <a:t>排出があります。ボルボの電気自動車</a:t>
            </a:r>
            <a:r>
              <a:rPr lang="en-US" altLang="ja-JP" sz="2000" b="1" dirty="0" smtClean="0"/>
              <a:t>C40</a:t>
            </a:r>
            <a:r>
              <a:rPr lang="ja-JP" altLang="en-US" sz="2000" b="1" dirty="0" smtClean="0"/>
              <a:t>の例では、製造時の</a:t>
            </a:r>
            <a:r>
              <a:rPr lang="en-US" altLang="ja-JP" sz="2000" b="1" dirty="0" smtClean="0"/>
              <a:t>CO2</a:t>
            </a:r>
            <a:r>
              <a:rPr lang="ja-JP" altLang="en-US" sz="2000" b="1" dirty="0" smtClean="0"/>
              <a:t>排出量が内燃機関車（</a:t>
            </a:r>
            <a:r>
              <a:rPr lang="en-US" altLang="ja-JP" sz="2000" b="1" dirty="0" smtClean="0"/>
              <a:t>ICE</a:t>
            </a:r>
            <a:r>
              <a:rPr lang="ja-JP" altLang="en-US" sz="2000" b="1" dirty="0" smtClean="0"/>
              <a:t>）の倍近くになることがあります。しかし、走行時の</a:t>
            </a:r>
            <a:r>
              <a:rPr lang="en-US" altLang="ja-JP" sz="2000" b="1" dirty="0" smtClean="0"/>
              <a:t>CO2</a:t>
            </a:r>
            <a:r>
              <a:rPr lang="ja-JP" altLang="en-US" sz="2000" b="1" dirty="0" smtClean="0"/>
              <a:t>排出は少ないため、長距離を走ることで</a:t>
            </a:r>
            <a:r>
              <a:rPr lang="en-US" altLang="ja-JP" sz="2000" b="1" dirty="0" smtClean="0"/>
              <a:t>ICE</a:t>
            </a:r>
            <a:r>
              <a:rPr lang="ja-JP" altLang="en-US" sz="2000" b="1" dirty="0" smtClean="0"/>
              <a:t>を逆転できます</a:t>
            </a:r>
            <a:r>
              <a:rPr lang="en-US" altLang="ja-JP" sz="2000" b="1" dirty="0" smtClean="0"/>
              <a:t>1</a:t>
            </a:r>
            <a:r>
              <a:rPr lang="ja-JP" altLang="en-US" sz="2000" b="1" dirty="0" err="1" smtClean="0"/>
              <a:t>。</a:t>
            </a:r>
            <a:endParaRPr lang="ja-JP" altLang="en-US" sz="2000" b="1" dirty="0" smtClean="0"/>
          </a:p>
          <a:p>
            <a:endParaRPr lang="en-US" altLang="ja-JP" sz="2000" b="1" dirty="0" smtClean="0"/>
          </a:p>
          <a:p>
            <a:r>
              <a:rPr lang="ja-JP" altLang="en-US" sz="2000" b="1" dirty="0" smtClean="0"/>
              <a:t>鉱物資源と人権問題</a:t>
            </a:r>
            <a:r>
              <a:rPr lang="en-US" altLang="ja-JP" sz="2000" b="1" dirty="0" smtClean="0"/>
              <a:t>: EV</a:t>
            </a:r>
            <a:r>
              <a:rPr lang="ja-JP" altLang="en-US" sz="2000" b="1" dirty="0" smtClean="0"/>
              <a:t>の製造には多量の鉱物資源が必要であり、これには環境問題や人権問題が絡んでいます。例えば、コバルトの主要産地であるコンゴでは児童労働の問題があり、レアアースの生産地である中国の内モンゴル自治区では文化的ジェノサイドが起きています</a:t>
            </a:r>
            <a:r>
              <a:rPr lang="en-US" altLang="ja-JP" sz="2000" b="1" dirty="0" smtClean="0"/>
              <a:t>1</a:t>
            </a:r>
            <a:r>
              <a:rPr lang="ja-JP" altLang="en-US" sz="2000" b="1" dirty="0" err="1" smtClean="0"/>
              <a:t>。</a:t>
            </a:r>
            <a:endParaRPr lang="ja-JP" altLang="en-US" sz="2000" b="1" dirty="0" smtClean="0"/>
          </a:p>
          <a:p>
            <a:endParaRPr lang="en-US" altLang="ja-JP" sz="2000" b="1" dirty="0" smtClean="0"/>
          </a:p>
          <a:p>
            <a:r>
              <a:rPr lang="ja-JP" altLang="en-US" sz="2000" b="1" dirty="0" smtClean="0">
                <a:solidFill>
                  <a:srgbClr val="FF0000"/>
                </a:solidFill>
              </a:rPr>
              <a:t>総じて、</a:t>
            </a:r>
            <a:r>
              <a:rPr lang="en-US" altLang="ja-JP" sz="2000" b="1" dirty="0" smtClean="0">
                <a:solidFill>
                  <a:srgbClr val="FF0000"/>
                </a:solidFill>
              </a:rPr>
              <a:t>EV</a:t>
            </a:r>
            <a:r>
              <a:rPr lang="ja-JP" altLang="en-US" sz="2000" b="1" dirty="0" smtClean="0">
                <a:solidFill>
                  <a:srgbClr val="FF0000"/>
                </a:solidFill>
              </a:rPr>
              <a:t>は環境にやさしいと言えますが、その評価は単純ではありません。</a:t>
            </a:r>
            <a:r>
              <a:rPr lang="ja-JP" altLang="en-US" sz="2000" b="1" dirty="0" smtClean="0"/>
              <a:t>今後は鉱物資源の供給体制や</a:t>
            </a:r>
            <a:r>
              <a:rPr lang="en-US" altLang="ja-JP" sz="2000" b="1" dirty="0" smtClean="0"/>
              <a:t>CO2</a:t>
            </a:r>
            <a:r>
              <a:rPr lang="ja-JP" altLang="en-US" sz="2000" b="1" dirty="0" smtClean="0"/>
              <a:t>削減対策を進めることが重要です。</a:t>
            </a:r>
            <a:r>
              <a:rPr lang="en-US" altLang="ja-JP" sz="2000" b="1" dirty="0" smtClean="0"/>
              <a:t>23</a:t>
            </a:r>
            <a:endParaRPr kumimoji="1" lang="ja-JP" altLang="en-US" sz="2000" b="1" dirty="0"/>
          </a:p>
        </p:txBody>
      </p:sp>
    </p:spTree>
    <p:extLst>
      <p:ext uri="{BB962C8B-B14F-4D97-AF65-F5344CB8AC3E}">
        <p14:creationId xmlns:p14="http://schemas.microsoft.com/office/powerpoint/2010/main" val="25082191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4" name="Picture 3" descr="C:\Users\okabeken\Pictures\2011-05-15\001.jpg"/>
          <p:cNvPicPr>
            <a:picLocks noChangeAspect="1" noChangeArrowheads="1"/>
          </p:cNvPicPr>
          <p:nvPr/>
        </p:nvPicPr>
        <p:blipFill>
          <a:blip r:embed="rId3" cstate="print">
            <a:extLst>
              <a:ext uri="{28A0092B-C50C-407E-A947-70E740481C1C}">
                <a14:useLocalDpi xmlns:a14="http://schemas.microsoft.com/office/drawing/2010/main" val="0"/>
              </a:ext>
            </a:extLst>
          </a:blip>
          <a:srcRect l="14014" t="4378" r="2058" b="13905"/>
          <a:stretch>
            <a:fillRect/>
          </a:stretch>
        </p:blipFill>
        <p:spPr bwMode="auto">
          <a:xfrm>
            <a:off x="0" y="0"/>
            <a:ext cx="3929063" cy="612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3795" name="正方形/長方形 2"/>
          <p:cNvSpPr>
            <a:spLocks noChangeArrowheads="1"/>
          </p:cNvSpPr>
          <p:nvPr/>
        </p:nvSpPr>
        <p:spPr bwMode="auto">
          <a:xfrm>
            <a:off x="4071938" y="571500"/>
            <a:ext cx="664368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新 刊 の お 知 ら </a:t>
            </a:r>
            <a:r>
              <a:rPr kumimoji="1" lang="ja-JP" altLang="en-US" sz="2400" b="1" i="0" u="none" strike="noStrike" kern="1200" cap="none" spc="0" normalizeH="0" baseline="0" noProof="0" dirty="0" err="1">
                <a:ln>
                  <a:noFill/>
                </a:ln>
                <a:solidFill>
                  <a:srgbClr val="000000"/>
                </a:solidFill>
                <a:effectLst/>
                <a:uLnTx/>
                <a:uFillTx/>
                <a:latin typeface="Arial" pitchFamily="34" charset="0"/>
                <a:ea typeface="ＭＳ Ｐゴシック" pitchFamily="50" charset="-128"/>
                <a:cs typeface="+mn-cs"/>
              </a:rPr>
              <a:t>せ</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自動車技術ハンドブック</a:t>
            </a:r>
            <a:endParaRPr kumimoji="1" lang="en-US" altLang="ja-JP"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第</a:t>
            </a:r>
            <a:r>
              <a:rPr kumimoji="1" lang="en-US" altLang="ja-JP"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10</a:t>
            </a:r>
            <a:r>
              <a:rPr kumimoji="1" lang="ja-JP" altLang="en-US"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分冊 設計</a:t>
            </a:r>
            <a:endParaRPr kumimoji="1" lang="en-US" altLang="ja-JP"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a:t>
            </a:r>
            <a:r>
              <a:rPr kumimoji="1" lang="en-US" altLang="ja-JP"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EV</a:t>
            </a:r>
            <a:r>
              <a:rPr kumimoji="1" lang="ja-JP" altLang="en-US" sz="36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・ハイブリッド）編</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70C0"/>
                </a:solidFill>
                <a:effectLst/>
                <a:uLnTx/>
                <a:uFillTx/>
                <a:latin typeface="Arial" pitchFamily="34" charset="0"/>
                <a:ea typeface="ＭＳ Ｐゴシック" pitchFamily="50" charset="-128"/>
                <a:cs typeface="+mn-cs"/>
              </a:rPr>
              <a:t>堀　洋一教授（東京大学）</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を</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編集委員長に迎え、</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電動車両の開発に携わっている</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スペシャリストの方々による執筆です。</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本書を読めば、</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最新の電動車両の技術動向や</a:t>
            </a:r>
            <a:endPar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技術課題の全体像がみえます。</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定価</a:t>
            </a:r>
            <a:r>
              <a:rPr kumimoji="1" lang="en-US" altLang="ja-JP"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5,775</a:t>
            </a:r>
            <a:r>
              <a:rPr kumimoji="1" lang="ja-JP"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円（税込）（会員割引あり）</a:t>
            </a:r>
          </a:p>
        </p:txBody>
      </p:sp>
      <p:sp>
        <p:nvSpPr>
          <p:cNvPr id="673796" name="正方形/長方形 3"/>
          <p:cNvSpPr>
            <a:spLocks noChangeArrowheads="1"/>
          </p:cNvSpPr>
          <p:nvPr/>
        </p:nvSpPr>
        <p:spPr bwMode="auto">
          <a:xfrm>
            <a:off x="0" y="478631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p:txBody>
      </p:sp>
      <p:sp>
        <p:nvSpPr>
          <p:cNvPr id="673797" name="AutoShape 3"/>
          <p:cNvSpPr>
            <a:spLocks noChangeArrowheads="1"/>
          </p:cNvSpPr>
          <p:nvPr/>
        </p:nvSpPr>
        <p:spPr bwMode="auto">
          <a:xfrm>
            <a:off x="285750" y="4429125"/>
            <a:ext cx="3357563" cy="2714625"/>
          </a:xfrm>
          <a:prstGeom prst="cloudCallout">
            <a:avLst>
              <a:gd name="adj1" fmla="val 59431"/>
              <a:gd name="adj2" fmla="val -87625"/>
            </a:avLst>
          </a:prstGeom>
          <a:solidFill>
            <a:schemeClr val="accent1"/>
          </a:solidFill>
          <a:ln w="9525">
            <a:solidFill>
              <a:schemeClr val="tx1"/>
            </a:solidFill>
            <a:round/>
            <a:headEnd/>
            <a:tailEnd/>
          </a:ln>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73798" name="Rectangle 4"/>
          <p:cNvSpPr>
            <a:spLocks noChangeArrowheads="1"/>
          </p:cNvSpPr>
          <p:nvPr/>
        </p:nvSpPr>
        <p:spPr bwMode="auto">
          <a:xfrm>
            <a:off x="642938" y="4714875"/>
            <a:ext cx="3497262"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自動車用の</a:t>
            </a:r>
            <a:endParaRPr kumimoji="1" lang="en-US" altLang="ja-JP"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レアメタルと</a:t>
            </a:r>
            <a:endParaRPr kumimoji="1" lang="en-US" altLang="ja-JP"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リサイクルに</a:t>
            </a:r>
            <a:endParaRPr kumimoji="1" lang="en-US" altLang="ja-JP"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ついても</a:t>
            </a:r>
            <a:endParaRPr kumimoji="1" lang="en-US" altLang="ja-JP"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書いてあります。</a:t>
            </a:r>
          </a:p>
        </p:txBody>
      </p:sp>
    </p:spTree>
    <p:extLst>
      <p:ext uri="{BB962C8B-B14F-4D97-AF65-F5344CB8AC3E}">
        <p14:creationId xmlns:p14="http://schemas.microsoft.com/office/powerpoint/2010/main" val="3744643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6"/>
          <p:cNvSpPr>
            <a:spLocks noChangeArrowheads="1"/>
          </p:cNvSpPr>
          <p:nvPr/>
        </p:nvSpPr>
        <p:spPr bwMode="auto">
          <a:xfrm>
            <a:off x="0" y="115888"/>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ちなみに、携帯電話</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台には、</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金（</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Au</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0.02 </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0.1 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a:t>
            </a: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品位 </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300</a:t>
            </a: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2000 ppm)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銀（</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Ag</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0.1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0.6 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品位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1000</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8000 ppm)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銅（</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Cu</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10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30 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品位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100,000</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400,000 ppm)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白金（</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Pt</a:t>
            </a: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0.0002</a:t>
            </a: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0.002 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パラジウム（</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Pd</a:t>
            </a: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0.008</a:t>
            </a: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0.07 g</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p>
        </p:txBody>
      </p:sp>
      <p:sp>
        <p:nvSpPr>
          <p:cNvPr id="3" name="円/楕円 2"/>
          <p:cNvSpPr/>
          <p:nvPr/>
        </p:nvSpPr>
        <p:spPr>
          <a:xfrm>
            <a:off x="8362136" y="6309320"/>
            <a:ext cx="596612" cy="54868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40670194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6"/>
          <p:cNvSpPr>
            <a:spLocks noChangeArrowheads="1"/>
          </p:cNvSpPr>
          <p:nvPr/>
        </p:nvSpPr>
        <p:spPr bwMode="auto">
          <a:xfrm>
            <a:off x="0" y="115888"/>
            <a:ext cx="9144000" cy="618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貴金属のリサイクル業者にとては、</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スクラップ（主に基盤や触媒）に含まれる、</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金（</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Au</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a:t>
            </a: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品位 </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100</a:t>
            </a: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2000 ppm)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銀（</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Ag</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品位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1000</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8000 ppm)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銅（</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Cu</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品位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100,000</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400,000 ppm)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白金（</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Pt</a:t>
            </a: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パラジウム（</a:t>
            </a:r>
            <a:r>
              <a:rPr kumimoji="1" lang="en-US" altLang="ja-JP"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Pd</a:t>
            </a: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の分析と評価が最も重要</a:t>
            </a:r>
          </a:p>
        </p:txBody>
      </p:sp>
      <p:sp>
        <p:nvSpPr>
          <p:cNvPr id="3" name="円/楕円 2"/>
          <p:cNvSpPr/>
          <p:nvPr/>
        </p:nvSpPr>
        <p:spPr>
          <a:xfrm>
            <a:off x="8362136" y="6309320"/>
            <a:ext cx="596612" cy="548680"/>
          </a:xfrm>
          <a:prstGeom prst="ellipse">
            <a:avLst/>
          </a:prstGeom>
          <a:noFill/>
          <a:ln w="762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16907097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スライド番号プレースホルダ 3"/>
          <p:cNvSpPr txBox="1">
            <a:spLocks noGrp="1"/>
          </p:cNvSpPr>
          <p:nvPr/>
        </p:nvSpPr>
        <p:spPr bwMode="auto">
          <a:xfrm>
            <a:off x="6759575" y="646906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5A65EF-470A-4D8A-A026-4D2D8A3B5945}"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pic>
        <p:nvPicPr>
          <p:cNvPr id="677891" name="Picture 1" descr="http://pub.maruzen.co.jp/book_magazine/raremetal_binran/hyous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3479800"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7892" name="正方形/長方形 4"/>
          <p:cNvSpPr>
            <a:spLocks noChangeArrowheads="1"/>
          </p:cNvSpPr>
          <p:nvPr/>
        </p:nvSpPr>
        <p:spPr bwMode="auto">
          <a:xfrm>
            <a:off x="214313" y="4826000"/>
            <a:ext cx="871537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6</a:t>
            </a:r>
            <a:r>
              <a:rPr kumimoji="1" lang="ja-JP" altLang="en-US" sz="2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章 レアメタルの製造</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r>
            <a:b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b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族：アルカリ金属（</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Li, Na, K, Rb, Cs, Fr</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/2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Be, Mg, Ca, Sr, Ba</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/3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Sc, Y,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ランタノイド）</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/4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Ti, Zr, Hf</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/5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V, Nb, Ta</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/6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Cr, Mo, W</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/7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Mn, Tc, Re</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白金族元素（</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Pt, Pd, Rh, Ru, Ir, Os</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/13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Ga, In, Tl</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/14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Si, Ge</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/15 </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族（</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As, Sb, Bi</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超高純度レアメタル</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コモンメタルおよび周辺元素</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溶媒抽出剤一覧</a:t>
            </a:r>
            <a:r>
              <a:rPr kumimoji="1" lang="en-US" altLang="ja-JP"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イオン交換樹脂一覧</a:t>
            </a:r>
            <a:br>
              <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br>
            <a:endParaRPr kumimoji="1" lang="ja-JP" altLang="en-US" sz="20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77893" name="テキスト ボックス 6"/>
          <p:cNvSpPr txBox="1">
            <a:spLocks noChangeArrowheads="1"/>
          </p:cNvSpPr>
          <p:nvPr/>
        </p:nvSpPr>
        <p:spPr bwMode="auto">
          <a:xfrm>
            <a:off x="3643313" y="500063"/>
            <a:ext cx="51435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70C0"/>
                </a:solidFill>
                <a:effectLst/>
                <a:uLnTx/>
                <a:uFillTx/>
                <a:latin typeface="Arial" pitchFamily="34" charset="0"/>
                <a:ea typeface="ＭＳ Ｐゴシック" pitchFamily="50" charset="-128"/>
                <a:cs typeface="+mn-cs"/>
              </a:rPr>
              <a:t>監修・編集代表：</a:t>
            </a:r>
            <a:endParaRPr kumimoji="1" lang="en-US" altLang="ja-JP" sz="2400" b="1" i="0" u="none" strike="noStrike" kern="1200" cap="none" spc="0" normalizeH="0" baseline="0" noProof="0">
              <a:ln>
                <a:noFill/>
              </a:ln>
              <a:solidFill>
                <a:srgbClr val="0070C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70C0"/>
                </a:solidFill>
                <a:effectLst/>
                <a:uLnTx/>
                <a:uFillTx/>
                <a:latin typeface="Arial" pitchFamily="34" charset="0"/>
                <a:ea typeface="ＭＳ Ｐゴシック" pitchFamily="50" charset="-128"/>
                <a:cs typeface="+mn-cs"/>
              </a:rPr>
              <a:t>足立 吟也 大阪大学名誉教授</a:t>
            </a:r>
            <a:endParaRPr kumimoji="1" lang="en-US" altLang="ja-JP" sz="2400" b="1" i="0" u="none" strike="noStrike" kern="1200" cap="none" spc="0" normalizeH="0" baseline="0" noProof="0">
              <a:ln>
                <a:noFill/>
              </a:ln>
              <a:solidFill>
                <a:srgbClr val="0070C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r>
            <a:b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b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発行：丸善株式会社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B5</a:t>
            </a: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判　</a:t>
            </a:r>
            <a:r>
              <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1800</a:t>
            </a: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ページ</a:t>
            </a:r>
            <a:endPar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3</a:t>
            </a: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分冊（セット販売）</a:t>
            </a:r>
            <a:b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b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本体価格</a:t>
            </a:r>
            <a:r>
              <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129,000</a:t>
            </a: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円　</a:t>
            </a:r>
            <a:endPar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ISBN 978-4-621-08276-8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ja-JP" altLang="en-US" sz="2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レアメタルに関する資源，経済，環境，製造，応用，技術の詳細，データを網羅，集約した世界初のデータ集．</a:t>
            </a:r>
          </a:p>
        </p:txBody>
      </p:sp>
    </p:spTree>
    <p:extLst>
      <p:ext uri="{BB962C8B-B14F-4D97-AF65-F5344CB8AC3E}">
        <p14:creationId xmlns:p14="http://schemas.microsoft.com/office/powerpoint/2010/main" val="32589357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6"/>
          <p:cNvSpPr>
            <a:spLocks noChangeArrowheads="1"/>
          </p:cNvSpPr>
          <p:nvPr/>
        </p:nvSpPr>
        <p:spPr bwMode="auto">
          <a:xfrm>
            <a:off x="0" y="115888"/>
            <a:ext cx="9144000"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大雑把にいうと、自動車</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1</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台には、</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金（</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Au</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0.2 </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0.5 g</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（電子基盤）</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銀（</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Ag</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2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5 g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（電子基盤）</a:t>
            </a:r>
            <a:endPar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銅（</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Cu</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20 </a:t>
            </a: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30 </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kg</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(HV: </a:t>
            </a: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50 kg, EV:</a:t>
            </a: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60 kg )</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白金（</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Pt</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0.5</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2.5 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パラジウム（</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Pd</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1.4</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5 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ロジウム（</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Rh</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0.2</a:t>
            </a:r>
            <a:r>
              <a:rPr kumimoji="1" lang="ja-JP" altLang="en-US"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a:t>
            </a: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0.6g</a:t>
            </a:r>
            <a:r>
              <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が必要。</a:t>
            </a:r>
            <a:endParaRPr kumimoji="1" lang="ja-JP" altLang="en-US" sz="44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2988742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23021" t="4815" r="22812" b="1481"/>
          <a:stretch/>
        </p:blipFill>
        <p:spPr>
          <a:xfrm>
            <a:off x="914400" y="-38100"/>
            <a:ext cx="7086901" cy="6896100"/>
          </a:xfrm>
          <a:prstGeom prst="rect">
            <a:avLst/>
          </a:prstGeom>
        </p:spPr>
      </p:pic>
      <p:sp>
        <p:nvSpPr>
          <p:cNvPr id="5" name="正方形/長方形 4"/>
          <p:cNvSpPr/>
          <p:nvPr/>
        </p:nvSpPr>
        <p:spPr>
          <a:xfrm>
            <a:off x="35440" y="5042118"/>
            <a:ext cx="9381094" cy="1815882"/>
          </a:xfrm>
          <a:prstGeom prst="rect">
            <a:avLst/>
          </a:prstGeom>
        </p:spPr>
        <p:txBody>
          <a:bodyPr wrap="none">
            <a:spAutoFit/>
          </a:bodyPr>
          <a:lstStyle/>
          <a:p>
            <a:r>
              <a:rPr lang="ja-JP" altLang="en-US" sz="2800" b="1" dirty="0" smtClean="0">
                <a:solidFill>
                  <a:srgbClr val="FF0000"/>
                </a:solidFill>
                <a:effectLst>
                  <a:outerShdw blurRad="38100" dist="38100" dir="2700000" algn="tl">
                    <a:srgbClr val="000000">
                      <a:alpha val="43137"/>
                    </a:srgbClr>
                  </a:outerShdw>
                </a:effectLst>
                <a:latin typeface="+mn-ea"/>
              </a:rPr>
              <a:t>長年、岡部が主張していることは、一貫して同じであるが、</a:t>
            </a:r>
            <a:endParaRPr lang="en-US" altLang="ja-JP" sz="2800" b="1" dirty="0" smtClean="0">
              <a:solidFill>
                <a:srgbClr val="FF0000"/>
              </a:solidFill>
              <a:effectLst>
                <a:outerShdw blurRad="38100" dist="38100" dir="2700000" algn="tl">
                  <a:srgbClr val="000000">
                    <a:alpha val="43137"/>
                  </a:srgbClr>
                </a:outerShdw>
              </a:effectLst>
              <a:latin typeface="+mn-ea"/>
            </a:endParaRPr>
          </a:p>
          <a:p>
            <a:r>
              <a:rPr lang="ja-JP" altLang="en-US" sz="2800" b="1" dirty="0" smtClean="0">
                <a:solidFill>
                  <a:srgbClr val="FF0000"/>
                </a:solidFill>
                <a:effectLst>
                  <a:outerShdw blurRad="38100" dist="38100" dir="2700000" algn="tl">
                    <a:srgbClr val="000000">
                      <a:alpha val="43137"/>
                    </a:srgbClr>
                  </a:outerShdw>
                </a:effectLst>
                <a:latin typeface="+mn-ea"/>
              </a:rPr>
              <a:t>世の中が変化した結果、</a:t>
            </a:r>
            <a:endParaRPr lang="en-US" altLang="ja-JP" sz="2800" b="1" dirty="0">
              <a:solidFill>
                <a:srgbClr val="FF0000"/>
              </a:solidFill>
              <a:effectLst>
                <a:outerShdw blurRad="38100" dist="38100" dir="2700000" algn="tl">
                  <a:srgbClr val="000000">
                    <a:alpha val="43137"/>
                  </a:srgbClr>
                </a:outerShdw>
              </a:effectLst>
              <a:latin typeface="+mn-ea"/>
            </a:endParaRPr>
          </a:p>
          <a:p>
            <a:r>
              <a:rPr lang="en-US" altLang="ja-JP" sz="2800" b="1" dirty="0" smtClean="0">
                <a:solidFill>
                  <a:srgbClr val="FF0000"/>
                </a:solidFill>
                <a:effectLst>
                  <a:outerShdw blurRad="38100" dist="38100" dir="2700000" algn="tl">
                    <a:srgbClr val="000000">
                      <a:alpha val="43137"/>
                    </a:srgbClr>
                  </a:outerShdw>
                </a:effectLst>
                <a:latin typeface="+mn-ea"/>
              </a:rPr>
              <a:t>2024</a:t>
            </a:r>
            <a:r>
              <a:rPr lang="ja-JP" altLang="en-US" sz="2800" b="1" dirty="0">
                <a:solidFill>
                  <a:srgbClr val="FF0000"/>
                </a:solidFill>
                <a:effectLst>
                  <a:outerShdw blurRad="38100" dist="38100" dir="2700000" algn="tl">
                    <a:srgbClr val="000000">
                      <a:alpha val="43137"/>
                    </a:srgbClr>
                  </a:outerShdw>
                </a:effectLst>
                <a:latin typeface="+mn-ea"/>
              </a:rPr>
              <a:t>年</a:t>
            </a:r>
            <a:r>
              <a:rPr lang="en-US" altLang="ja-JP" sz="2800" b="1" dirty="0">
                <a:solidFill>
                  <a:srgbClr val="FF0000"/>
                </a:solidFill>
                <a:effectLst>
                  <a:outerShdw blurRad="38100" dist="38100" dir="2700000" algn="tl">
                    <a:srgbClr val="000000">
                      <a:alpha val="43137"/>
                    </a:srgbClr>
                  </a:outerShdw>
                </a:effectLst>
                <a:latin typeface="+mn-ea"/>
              </a:rPr>
              <a:t>2</a:t>
            </a:r>
            <a:r>
              <a:rPr lang="ja-JP" altLang="en-US" sz="2800" b="1" dirty="0">
                <a:solidFill>
                  <a:srgbClr val="FF0000"/>
                </a:solidFill>
                <a:effectLst>
                  <a:outerShdw blurRad="38100" dist="38100" dir="2700000" algn="tl">
                    <a:srgbClr val="000000">
                      <a:alpha val="43137"/>
                    </a:srgbClr>
                  </a:outerShdw>
                </a:effectLst>
                <a:latin typeface="+mn-ea"/>
              </a:rPr>
              <a:t>月</a:t>
            </a:r>
            <a:r>
              <a:rPr lang="en-US" altLang="ja-JP" sz="2800" b="1" dirty="0">
                <a:solidFill>
                  <a:srgbClr val="FF0000"/>
                </a:solidFill>
                <a:effectLst>
                  <a:outerShdw blurRad="38100" dist="38100" dir="2700000" algn="tl">
                    <a:srgbClr val="000000">
                      <a:alpha val="43137"/>
                    </a:srgbClr>
                  </a:outerShdw>
                </a:effectLst>
                <a:latin typeface="+mn-ea"/>
              </a:rPr>
              <a:t>1</a:t>
            </a:r>
            <a:r>
              <a:rPr lang="ja-JP" altLang="en-US" sz="2800" b="1" dirty="0" smtClean="0">
                <a:solidFill>
                  <a:srgbClr val="FF0000"/>
                </a:solidFill>
                <a:effectLst>
                  <a:outerShdw blurRad="38100" dist="38100" dir="2700000" algn="tl">
                    <a:srgbClr val="000000">
                      <a:alpha val="43137"/>
                    </a:srgbClr>
                  </a:outerShdw>
                </a:effectLst>
                <a:latin typeface="+mn-ea"/>
              </a:rPr>
              <a:t>日の日経電子版の記事が大きな反響を呼んだ！</a:t>
            </a:r>
            <a:endParaRPr lang="en-US" altLang="ja-JP" sz="2800" b="1" dirty="0" smtClean="0">
              <a:solidFill>
                <a:srgbClr val="FF0000"/>
              </a:solidFill>
              <a:effectLst>
                <a:outerShdw blurRad="38100" dist="38100" dir="2700000" algn="tl">
                  <a:srgbClr val="000000">
                    <a:alpha val="43137"/>
                  </a:srgbClr>
                </a:outerShdw>
              </a:effectLst>
              <a:latin typeface="+mn-ea"/>
            </a:endParaRPr>
          </a:p>
          <a:p>
            <a:endParaRPr lang="en-US" altLang="ja-JP" sz="2800" b="1" dirty="0">
              <a:solidFill>
                <a:srgbClr val="FF0000"/>
              </a:solidFill>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25771353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82413" y="1557338"/>
            <a:ext cx="8686800" cy="5662612"/>
          </a:xfrm>
        </p:spPr>
        <p:txBody>
          <a:bodyPr/>
          <a:lstStyle/>
          <a:p>
            <a:pPr marL="0" indent="0">
              <a:buNone/>
            </a:pPr>
            <a:r>
              <a:rPr lang="ja-JP" altLang="en-US" sz="3200" b="1" dirty="0" smtClean="0"/>
              <a:t>昔は、レアメタルに関しては、環境問題よりも、資源供給問題が一般社会の主な関心であった。</a:t>
            </a:r>
            <a:endParaRPr lang="en-US" altLang="ja-JP" sz="3200" b="1" dirty="0" smtClean="0"/>
          </a:p>
          <a:p>
            <a:pPr marL="0" indent="0">
              <a:buNone/>
            </a:pPr>
            <a:endParaRPr lang="en-US" altLang="ja-JP" b="1" dirty="0"/>
          </a:p>
          <a:p>
            <a:pPr marL="0" indent="0">
              <a:buNone/>
            </a:pPr>
            <a:r>
              <a:rPr lang="ja-JP" altLang="en-US" sz="3200" b="1" dirty="0" smtClean="0"/>
              <a:t>非鉄金属の採掘・製錬に関わる環境負荷について語っても、ほとんど誰も関心を示さなかった。</a:t>
            </a:r>
            <a:endParaRPr lang="en-US" altLang="ja-JP" sz="3200" b="1" dirty="0" smtClean="0"/>
          </a:p>
          <a:p>
            <a:pPr marL="0" indent="0">
              <a:buNone/>
            </a:pPr>
            <a:endParaRPr lang="en-US" altLang="ja-JP" b="1" dirty="0"/>
          </a:p>
          <a:p>
            <a:pPr marL="0" indent="0">
              <a:buNone/>
            </a:pPr>
            <a:r>
              <a:rPr kumimoji="1" lang="ja-JP" altLang="en-US" sz="3200" b="1" dirty="0" smtClean="0"/>
              <a:t>岡部個人は、レアアースの採掘・製錬を中心に、環境破壊の問題を訴え続けてきた。</a:t>
            </a:r>
            <a:endParaRPr kumimoji="1" lang="en-US" altLang="ja-JP" sz="3200" b="1" dirty="0"/>
          </a:p>
          <a:p>
            <a:pPr marL="0" indent="0">
              <a:buNone/>
            </a:pPr>
            <a:endParaRPr kumimoji="1" lang="ja-JP" altLang="en-US" sz="3200" b="1" dirty="0"/>
          </a:p>
        </p:txBody>
      </p:sp>
      <p:sp>
        <p:nvSpPr>
          <p:cNvPr id="4" name="スライド番号プレースホルダー 3"/>
          <p:cNvSpPr>
            <a:spLocks noGrp="1"/>
          </p:cNvSpPr>
          <p:nvPr>
            <p:ph type="sldNum" sz="quarter" idx="10"/>
          </p:nvPr>
        </p:nvSpPr>
        <p:spPr>
          <a:xfrm>
            <a:off x="70104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Text Box 12"/>
          <p:cNvSpPr txBox="1">
            <a:spLocks noChangeArrowheads="1"/>
          </p:cNvSpPr>
          <p:nvPr/>
        </p:nvSpPr>
        <p:spPr bwMode="auto">
          <a:xfrm>
            <a:off x="182413" y="26604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smtClean="0">
                <a:solidFill>
                  <a:srgbClr val="0033CC"/>
                </a:solidFill>
                <a:latin typeface="Arial" pitchFamily="34" charset="0"/>
                <a:ea typeface="ＭＳ Ｐゴシック" pitchFamily="50" charset="-128"/>
              </a:rPr>
              <a:t>レアメタルの今は昔</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p:txBody>
      </p:sp>
    </p:spTree>
    <p:extLst>
      <p:ext uri="{BB962C8B-B14F-4D97-AF65-F5344CB8AC3E}">
        <p14:creationId xmlns:p14="http://schemas.microsoft.com/office/powerpoint/2010/main" val="6333855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071225_News_paper006"/>
          <p:cNvPicPr>
            <a:picLocks noChangeAspect="1" noChangeArrowheads="1"/>
          </p:cNvPicPr>
          <p:nvPr/>
        </p:nvPicPr>
        <p:blipFill>
          <a:blip r:embed="rId3" cstate="print"/>
          <a:srcRect t="1572" b="38292"/>
          <a:stretch>
            <a:fillRect/>
          </a:stretch>
        </p:blipFill>
        <p:spPr bwMode="auto">
          <a:xfrm rot="60000">
            <a:off x="606425" y="-1588"/>
            <a:ext cx="8204200" cy="6786563"/>
          </a:xfrm>
          <a:prstGeom prst="rect">
            <a:avLst/>
          </a:prstGeom>
          <a:noFill/>
          <a:ln w="9525">
            <a:noFill/>
            <a:miter lim="800000"/>
            <a:headEnd/>
            <a:tailEnd/>
          </a:ln>
        </p:spPr>
      </p:pic>
      <p:sp>
        <p:nvSpPr>
          <p:cNvPr id="2282499" name="Text Box 3"/>
          <p:cNvSpPr txBox="1">
            <a:spLocks noChangeArrowheads="1"/>
          </p:cNvSpPr>
          <p:nvPr/>
        </p:nvSpPr>
        <p:spPr bwMode="auto">
          <a:xfrm>
            <a:off x="250825" y="3476625"/>
            <a:ext cx="8281988" cy="341630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２００６．９．８</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日経の１面に</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「レアメタル」という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言葉が載るようになった</a:t>
            </a:r>
          </a:p>
        </p:txBody>
      </p:sp>
      <p:sp>
        <p:nvSpPr>
          <p:cNvPr id="160772" name="Oval 4"/>
          <p:cNvSpPr>
            <a:spLocks noChangeArrowheads="1"/>
          </p:cNvSpPr>
          <p:nvPr/>
        </p:nvSpPr>
        <p:spPr bwMode="auto">
          <a:xfrm>
            <a:off x="4427538" y="188913"/>
            <a:ext cx="2809875" cy="1079500"/>
          </a:xfrm>
          <a:prstGeom prst="ellipse">
            <a:avLst/>
          </a:prstGeom>
          <a:noFill/>
          <a:ln w="152400">
            <a:solidFill>
              <a:srgbClr val="FF0000"/>
            </a:solidFill>
            <a:prstDash val="sysDot"/>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6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9118465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6"/>
          <p:cNvSpPr>
            <a:spLocks noGrp="1" noChangeArrowheads="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4160115-BD9F-42E9-AC6D-9154F9A5D0AF}" type="slidenum">
              <a:rPr kumimoji="1" lang="en-US" altLang="ja-JP" sz="14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1" lang="en-US" altLang="ja-JP" sz="1400" b="0" i="0" u="none" strike="noStrike" kern="1200" cap="none" spc="0" normalizeH="0" baseline="0" noProof="0" smtClean="0">
              <a:ln>
                <a:noFill/>
              </a:ln>
              <a:solidFill>
                <a:prstClr val="black">
                  <a:tint val="75000"/>
                </a:prstClr>
              </a:solidFill>
              <a:effectLst/>
              <a:uLnTx/>
              <a:uFillTx/>
              <a:latin typeface="Arial" pitchFamily="34" charset="0"/>
              <a:ea typeface="ＭＳ Ｐゴシック" pitchFamily="50" charset="-128"/>
              <a:cs typeface="+mn-cs"/>
            </a:endParaRPr>
          </a:p>
        </p:txBody>
      </p:sp>
      <p:sp>
        <p:nvSpPr>
          <p:cNvPr id="62467" name="Text Box 2"/>
          <p:cNvSpPr txBox="1">
            <a:spLocks noChangeArrowheads="1"/>
          </p:cNvSpPr>
          <p:nvPr/>
        </p:nvSpPr>
        <p:spPr bwMode="auto">
          <a:xfrm>
            <a:off x="2557463" y="3613150"/>
            <a:ext cx="2362200" cy="70167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ja-JP" sz="4000" b="0" i="0" u="none" strike="noStrike" kern="1200" cap="none" spc="0" normalizeH="0" baseline="0" noProof="0" smtClean="0">
              <a:ln>
                <a:noFill/>
              </a:ln>
              <a:solidFill>
                <a:srgbClr val="C0504D"/>
              </a:solidFill>
              <a:effectLst/>
              <a:uLnTx/>
              <a:uFillTx/>
              <a:latin typeface="Times New Roman" pitchFamily="18" charset="0"/>
              <a:ea typeface="ＭＳ Ｐゴシック" pitchFamily="50" charset="-128"/>
              <a:cs typeface="+mn-cs"/>
            </a:endParaRPr>
          </a:p>
        </p:txBody>
      </p:sp>
      <p:pic>
        <p:nvPicPr>
          <p:cNvPr id="62468" name="Picture 3" descr="IMG_0553"/>
          <p:cNvPicPr>
            <a:picLocks noChangeAspect="1" noChangeArrowheads="1"/>
          </p:cNvPicPr>
          <p:nvPr/>
        </p:nvPicPr>
        <p:blipFill>
          <a:blip r:embed="rId3" cstate="print"/>
          <a:srcRect l="8934" t="3621" r="3375" b="25334"/>
          <a:stretch>
            <a:fillRect/>
          </a:stretch>
        </p:blipFill>
        <p:spPr bwMode="auto">
          <a:xfrm>
            <a:off x="900113" y="2287588"/>
            <a:ext cx="7513637" cy="4564062"/>
          </a:xfrm>
          <a:prstGeom prst="rect">
            <a:avLst/>
          </a:prstGeom>
          <a:noFill/>
          <a:ln w="9525">
            <a:noFill/>
            <a:miter lim="800000"/>
            <a:headEnd/>
            <a:tailEnd/>
          </a:ln>
        </p:spPr>
      </p:pic>
      <p:sp>
        <p:nvSpPr>
          <p:cNvPr id="62469" name="Text Box 4"/>
          <p:cNvSpPr txBox="1">
            <a:spLocks noChangeArrowheads="1"/>
          </p:cNvSpPr>
          <p:nvPr/>
        </p:nvSpPr>
        <p:spPr bwMode="auto">
          <a:xfrm>
            <a:off x="522288" y="315913"/>
            <a:ext cx="8442325" cy="21050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ＮＨＫの番組「視点・論点」に出演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（２００７年５月２３日（水）放送内容）：</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レアメタルの実情と日本の課題</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800" b="0"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endParaRPr>
          </a:p>
        </p:txBody>
      </p:sp>
      <p:sp>
        <p:nvSpPr>
          <p:cNvPr id="1106949" name="Rectangle 5"/>
          <p:cNvSpPr>
            <a:spLocks noChangeArrowheads="1"/>
          </p:cNvSpPr>
          <p:nvPr/>
        </p:nvSpPr>
        <p:spPr bwMode="auto">
          <a:xfrm>
            <a:off x="611188" y="4221163"/>
            <a:ext cx="8583612" cy="584200"/>
          </a:xfrm>
          <a:prstGeom prst="rect">
            <a:avLst/>
          </a:prstGeom>
          <a:noFill/>
          <a:ln w="9525">
            <a:noFill/>
            <a:miter lim="800000"/>
            <a:headEnd/>
            <a:tailEnd/>
          </a:ln>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a:ln>
                  <a:noFill/>
                </a:ln>
                <a:solidFill>
                  <a:srgbClr val="0066FF"/>
                </a:solidFill>
                <a:effectLst>
                  <a:outerShdw blurRad="38100" dist="38100" dir="2700000" algn="tl">
                    <a:srgbClr val="C0C0C0"/>
                  </a:outerShdw>
                </a:effectLst>
                <a:uLnTx/>
                <a:uFillTx/>
                <a:latin typeface="Arial" charset="0"/>
                <a:ea typeface="ＭＳ Ｐゴシック" pitchFamily="50" charset="-128"/>
                <a:cs typeface="+mn-cs"/>
              </a:rPr>
              <a:t>１回のみの収録だったので、とても緊張しました。</a:t>
            </a:r>
          </a:p>
        </p:txBody>
      </p:sp>
      <p:sp>
        <p:nvSpPr>
          <p:cNvPr id="7" name="正方形/長方形 6"/>
          <p:cNvSpPr/>
          <p:nvPr/>
        </p:nvSpPr>
        <p:spPr>
          <a:xfrm>
            <a:off x="0" y="6126163"/>
            <a:ext cx="3970338" cy="83185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800" b="0" i="0" u="none" strike="noStrike" kern="1200" cap="none" spc="0" normalizeH="0" baseline="0" noProof="0" dirty="0">
                <a:ln>
                  <a:noFill/>
                </a:ln>
                <a:solidFill>
                  <a:srgbClr val="FF3300"/>
                </a:solidFill>
                <a:effectLst>
                  <a:outerShdw blurRad="38100" dist="38100" dir="2700000" algn="tl">
                    <a:srgbClr val="C0C0C0"/>
                  </a:outerShdw>
                </a:effectLst>
                <a:uLnTx/>
                <a:uFillTx/>
                <a:latin typeface="Arial" charset="0"/>
                <a:ea typeface="ＭＳ Ｐゴシック" pitchFamily="50" charset="-128"/>
                <a:cs typeface="+mn-cs"/>
              </a:rPr>
              <a:t>２００７．５．２３</a:t>
            </a:r>
          </a:p>
        </p:txBody>
      </p:sp>
    </p:spTree>
    <p:extLst>
      <p:ext uri="{BB962C8B-B14F-4D97-AF65-F5344CB8AC3E}">
        <p14:creationId xmlns:p14="http://schemas.microsoft.com/office/powerpoint/2010/main" val="277638282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1987550" y="3989388"/>
          <a:ext cx="5400675" cy="228600"/>
        </p:xfrm>
        <a:graphic>
          <a:graphicData uri="http://schemas.openxmlformats.org/presentationml/2006/ole">
            <mc:AlternateContent xmlns:mc="http://schemas.openxmlformats.org/markup-compatibility/2006">
              <mc:Choice xmlns:v="urn:schemas-microsoft-com:vml" Requires="v">
                <p:oleObj spid="_x0000_s1046" name="文書" r:id="rId4" imgW="5400675" imgH="228600" progId="">
                  <p:embed/>
                </p:oleObj>
              </mc:Choice>
              <mc:Fallback>
                <p:oleObj name="文書" r:id="rId4" imgW="5400675" imgH="228600" progId="">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7550" y="3989388"/>
                        <a:ext cx="54006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3"/>
          <p:cNvPicPr>
            <a:picLocks noChangeAspect="1" noChangeArrowheads="1"/>
          </p:cNvPicPr>
          <p:nvPr/>
        </p:nvPicPr>
        <p:blipFill>
          <a:blip r:embed="rId6" cstate="print">
            <a:lum bright="10000" contrast="10000"/>
          </a:blip>
          <a:srcRect l="9178" t="14000" r="8746" b="6410"/>
          <a:stretch>
            <a:fillRect/>
          </a:stretch>
        </p:blipFill>
        <p:spPr bwMode="auto">
          <a:xfrm>
            <a:off x="1258888" y="2012950"/>
            <a:ext cx="6858000" cy="4872038"/>
          </a:xfrm>
          <a:prstGeom prst="rect">
            <a:avLst/>
          </a:prstGeom>
          <a:noFill/>
          <a:ln w="9525">
            <a:noFill/>
            <a:miter lim="800000"/>
            <a:headEnd/>
            <a:tailEnd/>
          </a:ln>
        </p:spPr>
      </p:pic>
      <p:sp>
        <p:nvSpPr>
          <p:cNvPr id="1119237" name="Text Box 5"/>
          <p:cNvSpPr txBox="1">
            <a:spLocks noChangeArrowheads="1"/>
          </p:cNvSpPr>
          <p:nvPr/>
        </p:nvSpPr>
        <p:spPr bwMode="auto">
          <a:xfrm>
            <a:off x="1258888" y="44450"/>
            <a:ext cx="7416800" cy="24082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32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charset="0"/>
                <a:ea typeface="ＭＳ Ｐゴシック" pitchFamily="50" charset="-128"/>
                <a:cs typeface="+mn-cs"/>
              </a:rPr>
              <a:t>NHK</a:t>
            </a:r>
            <a:r>
              <a:rPr kumimoji="1" lang="ja-JP" altLang="en-US" sz="32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charset="0"/>
                <a:ea typeface="ＭＳ Ｐゴシック" pitchFamily="50" charset="-128"/>
                <a:cs typeface="+mn-cs"/>
              </a:rPr>
              <a:t>総合テレビ</a:t>
            </a:r>
            <a:r>
              <a:rPr kumimoji="1" lang="ja-JP" altLang="en-US" sz="3200" b="0" i="0" u="none" strike="noStrike" kern="1200" cap="none" spc="0" normalizeH="0" baseline="0" noProof="0" dirty="0">
                <a:ln>
                  <a:noFill/>
                </a:ln>
                <a:solidFill>
                  <a:srgbClr val="C0504D"/>
                </a:solidFill>
                <a:effectLst>
                  <a:outerShdw blurRad="38100" dist="38100" dir="2700000" algn="tl">
                    <a:srgbClr val="C0C0C0"/>
                  </a:outerShdw>
                </a:effectLst>
                <a:uLnTx/>
                <a:uFillTx/>
                <a:latin typeface="Arial" charset="0"/>
                <a:ea typeface="ＭＳ Ｐゴシック" pitchFamily="50" charset="-128"/>
                <a:cs typeface="+mn-cs"/>
              </a:rPr>
              <a:t>　</a:t>
            </a:r>
            <a:r>
              <a:rPr kumimoji="1" lang="ja-JP" altLang="en-US" sz="32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charset="0"/>
                <a:ea typeface="ＭＳ Ｐゴシック" pitchFamily="50" charset="-128"/>
                <a:cs typeface="+mn-cs"/>
              </a:rPr>
              <a:t>クローズアップ現代</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charset="0"/>
                <a:ea typeface="ＭＳ Ｐゴシック" pitchFamily="50" charset="-128"/>
                <a:cs typeface="+mn-cs"/>
              </a:rPr>
              <a:t>「“</a:t>
            </a:r>
            <a:r>
              <a:rPr kumimoji="1" lang="ja-JP" altLang="en-US" sz="32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charset="0"/>
                <a:ea typeface="ＭＳ Ｐゴシック" pitchFamily="50" charset="-128"/>
                <a:cs typeface="+mn-cs"/>
              </a:rPr>
              <a:t>レアメタル</a:t>
            </a:r>
            <a:r>
              <a:rPr kumimoji="1" lang="ja-JP" altLang="en-US" sz="32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charset="0"/>
                <a:ea typeface="ＭＳ Ｐゴシック" pitchFamily="50" charset="-128"/>
                <a:cs typeface="+mn-cs"/>
              </a:rPr>
              <a:t>”ショック</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a:ln>
                  <a:noFill/>
                </a:ln>
                <a:solidFill>
                  <a:srgbClr val="C0504D"/>
                </a:solidFill>
                <a:effectLst>
                  <a:outerShdw blurRad="38100" dist="38100" dir="2700000" algn="tl">
                    <a:srgbClr val="C0C0C0"/>
                  </a:outerShdw>
                </a:effectLst>
                <a:uLnTx/>
                <a:uFillTx/>
                <a:latin typeface="Arial" charset="0"/>
                <a:ea typeface="ＭＳ Ｐゴシック" pitchFamily="50" charset="-128"/>
                <a:cs typeface="+mn-cs"/>
              </a:rPr>
              <a:t>	</a:t>
            </a:r>
            <a:r>
              <a:rPr kumimoji="1" lang="ja-JP" altLang="en-US" sz="3200" b="0" i="0" u="none" strike="noStrike" kern="1200" cap="none" spc="0" normalizeH="0" baseline="0" noProof="0" dirty="0">
                <a:ln>
                  <a:noFill/>
                </a:ln>
                <a:solidFill>
                  <a:srgbClr val="0000FF"/>
                </a:solidFill>
                <a:effectLst>
                  <a:outerShdw blurRad="38100" dist="38100" dir="2700000" algn="tl">
                    <a:srgbClr val="C0C0C0"/>
                  </a:outerShdw>
                </a:effectLst>
                <a:uLnTx/>
                <a:uFillTx/>
                <a:latin typeface="Arial" charset="0"/>
                <a:ea typeface="ＭＳ Ｐゴシック" pitchFamily="50" charset="-128"/>
                <a:cs typeface="+mn-cs"/>
              </a:rPr>
              <a:t>～激化する資源争奪戦～</a:t>
            </a:r>
            <a:r>
              <a:rPr kumimoji="1" lang="ja-JP" altLang="en-US" sz="3200" b="0" i="0" u="none" strike="noStrike" kern="1200" cap="none" spc="0" normalizeH="0" baseline="0" noProof="0" dirty="0">
                <a:ln>
                  <a:noFill/>
                </a:ln>
                <a:solidFill>
                  <a:srgbClr val="C0504D"/>
                </a:solidFill>
                <a:effectLst>
                  <a:outerShdw blurRad="38100" dist="38100" dir="2700000" algn="tl">
                    <a:srgbClr val="C0C0C0"/>
                  </a:outerShdw>
                </a:effectLst>
                <a:uLnTx/>
                <a:uFillTx/>
                <a:latin typeface="Arial" charset="0"/>
                <a:ea typeface="ＭＳ Ｐゴシック"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2007</a:t>
            </a:r>
            <a:r>
              <a:rPr kumimoji="1" lang="ja-JP"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年　</a:t>
            </a:r>
            <a:r>
              <a:rPr kumimoji="1" lang="en-US" altLang="ja-JP"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7</a:t>
            </a:r>
            <a:r>
              <a:rPr kumimoji="1" lang="ja-JP"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月</a:t>
            </a:r>
            <a:r>
              <a:rPr kumimoji="1" lang="en-US" altLang="ja-JP"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2</a:t>
            </a:r>
            <a:r>
              <a:rPr kumimoji="1" lang="ja-JP"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日</a:t>
            </a:r>
            <a:r>
              <a:rPr kumimoji="1" lang="en-US" altLang="ja-JP"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a:t>
            </a:r>
            <a:r>
              <a:rPr kumimoji="1" lang="ja-JP"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月</a:t>
            </a:r>
            <a:r>
              <a:rPr kumimoji="1" lang="en-US" altLang="ja-JP"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 </a:t>
            </a:r>
            <a:r>
              <a:rPr kumimoji="1" lang="ja-JP"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午後</a:t>
            </a:r>
            <a:r>
              <a:rPr kumimoji="1" lang="en-US" altLang="ja-JP"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7:30</a:t>
            </a:r>
            <a:r>
              <a:rPr kumimoji="1" lang="ja-JP" altLang="en-US" sz="2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charset="0"/>
                <a:ea typeface="ＭＳ Ｐゴシック" pitchFamily="50"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srgbClr val="C0504D"/>
              </a:solidFill>
              <a:effectLst>
                <a:outerShdw blurRad="38100" dist="38100" dir="2700000" algn="tl">
                  <a:srgbClr val="C0C0C0"/>
                </a:outerShdw>
              </a:effectLst>
              <a:uLnTx/>
              <a:uFillTx/>
              <a:latin typeface="Arial" charset="0"/>
              <a:ea typeface="ＭＳ Ｐゴシック" pitchFamily="50" charset="-128"/>
              <a:cs typeface="+mn-cs"/>
            </a:endParaRPr>
          </a:p>
        </p:txBody>
      </p:sp>
    </p:spTree>
    <p:extLst>
      <p:ext uri="{BB962C8B-B14F-4D97-AF65-F5344CB8AC3E}">
        <p14:creationId xmlns:p14="http://schemas.microsoft.com/office/powerpoint/2010/main" val="3231426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テキスト ボックス 4"/>
          <p:cNvSpPr txBox="1"/>
          <p:nvPr/>
        </p:nvSpPr>
        <p:spPr>
          <a:xfrm>
            <a:off x="152400" y="171450"/>
            <a:ext cx="8534400" cy="6555641"/>
          </a:xfrm>
          <a:prstGeom prst="rect">
            <a:avLst/>
          </a:prstGeom>
          <a:noFill/>
        </p:spPr>
        <p:txBody>
          <a:bodyPr wrap="square" rtlCol="0">
            <a:spAutoFit/>
          </a:bodyPr>
          <a:lstStyle/>
          <a:p>
            <a:r>
              <a:rPr lang="ja-JP" altLang="en-US" sz="2000" b="1" dirty="0">
                <a:solidFill>
                  <a:srgbClr val="0000FF"/>
                </a:solidFill>
              </a:rPr>
              <a:t>Ｑ．　</a:t>
            </a:r>
            <a:r>
              <a:rPr lang="ja-JP" altLang="en-US" sz="2000" b="1" dirty="0" smtClean="0"/>
              <a:t>ＥＶ</a:t>
            </a:r>
            <a:r>
              <a:rPr lang="ja-JP" altLang="en-US" sz="2000" b="1" dirty="0"/>
              <a:t>（電気自動車）が</a:t>
            </a:r>
            <a:r>
              <a:rPr lang="ja-JP" altLang="en-US" sz="2000" b="1" dirty="0">
                <a:solidFill>
                  <a:srgbClr val="0000FF"/>
                </a:solidFill>
              </a:rPr>
              <a:t>環境に良くない点、あるいは環境破壊を起こすことについて詳しく教えてください。</a:t>
            </a:r>
          </a:p>
          <a:p>
            <a:endParaRPr lang="en-US" altLang="ja-JP" sz="2000" b="1" dirty="0" smtClean="0"/>
          </a:p>
          <a:p>
            <a:r>
              <a:rPr lang="en-US" altLang="ja-JP" sz="2000" b="1" dirty="0" smtClean="0"/>
              <a:t>Copilot</a:t>
            </a:r>
            <a:endParaRPr lang="en-US" altLang="ja-JP" sz="2000" b="1" dirty="0"/>
          </a:p>
          <a:p>
            <a:r>
              <a:rPr lang="ja-JP" altLang="en-US" sz="2000" b="1" dirty="0" smtClean="0"/>
              <a:t>電気</a:t>
            </a:r>
            <a:r>
              <a:rPr lang="ja-JP" altLang="en-US" sz="2000" b="1" dirty="0"/>
              <a:t>自動車（</a:t>
            </a:r>
            <a:r>
              <a:rPr lang="en-US" altLang="ja-JP" sz="2000" b="1" dirty="0"/>
              <a:t>EV</a:t>
            </a:r>
            <a:r>
              <a:rPr lang="ja-JP" altLang="en-US" sz="2000" b="1" dirty="0"/>
              <a:t>）は、環境にやさしいとされていますが、その評価は複雑です。以下にいくつかの観点から説明します。</a:t>
            </a:r>
          </a:p>
          <a:p>
            <a:endParaRPr lang="ja-JP" altLang="en-US" sz="2000" b="1" dirty="0"/>
          </a:p>
          <a:p>
            <a:r>
              <a:rPr lang="ja-JP" altLang="en-US" sz="2000" b="1" dirty="0"/>
              <a:t>排気ガスの削減</a:t>
            </a:r>
            <a:r>
              <a:rPr lang="en-US" altLang="ja-JP" sz="2000" b="1" dirty="0"/>
              <a:t>: EV</a:t>
            </a:r>
            <a:r>
              <a:rPr lang="ja-JP" altLang="en-US" sz="2000" b="1" dirty="0"/>
              <a:t>はガソリン車と比べて排気ガスを出さないため、二酸化炭素（</a:t>
            </a:r>
            <a:r>
              <a:rPr lang="en-US" altLang="ja-JP" sz="2000" b="1" dirty="0"/>
              <a:t>CO2</a:t>
            </a:r>
            <a:r>
              <a:rPr lang="ja-JP" altLang="en-US" sz="2000" b="1" dirty="0"/>
              <a:t>）の排出量を削減できます</a:t>
            </a:r>
            <a:r>
              <a:rPr lang="en-US" altLang="ja-JP" sz="2000" b="1" dirty="0"/>
              <a:t>1. </a:t>
            </a:r>
            <a:r>
              <a:rPr lang="ja-JP" altLang="en-US" sz="2000" b="1" dirty="0"/>
              <a:t>ただし、製造時の</a:t>
            </a:r>
            <a:r>
              <a:rPr lang="en-US" altLang="ja-JP" sz="2000" b="1" dirty="0"/>
              <a:t>CO2</a:t>
            </a:r>
            <a:r>
              <a:rPr lang="ja-JP" altLang="en-US" sz="2000" b="1" dirty="0"/>
              <a:t>排出量が多いことに注意が必要です。</a:t>
            </a:r>
          </a:p>
          <a:p>
            <a:r>
              <a:rPr lang="ja-JP" altLang="en-US" sz="2000" b="1" dirty="0"/>
              <a:t>製造時の</a:t>
            </a:r>
            <a:r>
              <a:rPr lang="en-US" altLang="ja-JP" sz="2000" b="1" dirty="0"/>
              <a:t>CO2</a:t>
            </a:r>
            <a:r>
              <a:rPr lang="ja-JP" altLang="en-US" sz="2000" b="1" dirty="0"/>
              <a:t>排出量</a:t>
            </a:r>
            <a:r>
              <a:rPr lang="en-US" altLang="ja-JP" sz="2000" b="1" dirty="0"/>
              <a:t>: </a:t>
            </a:r>
            <a:r>
              <a:rPr lang="ja-JP" altLang="en-US" sz="2000" b="1" dirty="0"/>
              <a:t>自動車の製造には電力が必要であり、火力発電所での電力生成に伴う</a:t>
            </a:r>
            <a:r>
              <a:rPr lang="en-US" altLang="ja-JP" sz="2000" b="1" dirty="0"/>
              <a:t>CO2</a:t>
            </a:r>
            <a:r>
              <a:rPr lang="ja-JP" altLang="en-US" sz="2000" b="1" dirty="0"/>
              <a:t>排出があります。</a:t>
            </a:r>
            <a:r>
              <a:rPr lang="en-US" altLang="ja-JP" sz="2000" b="1" dirty="0"/>
              <a:t>EV</a:t>
            </a:r>
            <a:r>
              <a:rPr lang="ja-JP" altLang="en-US" sz="2000" b="1" dirty="0"/>
              <a:t>の製造時の</a:t>
            </a:r>
            <a:r>
              <a:rPr lang="en-US" altLang="ja-JP" sz="2000" b="1" dirty="0"/>
              <a:t>CO2</a:t>
            </a:r>
            <a:r>
              <a:rPr lang="ja-JP" altLang="en-US" sz="2000" b="1" dirty="0"/>
              <a:t>排出量は、一般的にガソリン車よりも多いことが報告されています</a:t>
            </a:r>
            <a:r>
              <a:rPr lang="en-US" altLang="ja-JP" sz="2000" b="1" dirty="0"/>
              <a:t>2. </a:t>
            </a:r>
            <a:r>
              <a:rPr lang="ja-JP" altLang="en-US" sz="2000" b="1" dirty="0"/>
              <a:t>例えば、フォルクスワーゲンの電気自動車「</a:t>
            </a:r>
            <a:r>
              <a:rPr lang="en-US" altLang="ja-JP" sz="2000" b="1" dirty="0"/>
              <a:t>ID.3</a:t>
            </a:r>
            <a:r>
              <a:rPr lang="ja-JP" altLang="en-US" sz="2000" b="1" dirty="0"/>
              <a:t>」は、同タイプのディーゼル車と比べて製造時に約</a:t>
            </a:r>
            <a:r>
              <a:rPr lang="en-US" altLang="ja-JP" sz="2000" b="1" dirty="0"/>
              <a:t>2</a:t>
            </a:r>
            <a:r>
              <a:rPr lang="ja-JP" altLang="en-US" sz="2000" b="1" dirty="0"/>
              <a:t>倍の</a:t>
            </a:r>
            <a:r>
              <a:rPr lang="en-US" altLang="ja-JP" sz="2000" b="1" dirty="0"/>
              <a:t>CO2</a:t>
            </a:r>
            <a:r>
              <a:rPr lang="ja-JP" altLang="en-US" sz="2000" b="1" dirty="0" err="1"/>
              <a:t>を排</a:t>
            </a:r>
            <a:r>
              <a:rPr lang="ja-JP" altLang="en-US" sz="2000" b="1" dirty="0"/>
              <a:t>出することがあります。</a:t>
            </a:r>
          </a:p>
          <a:p>
            <a:r>
              <a:rPr lang="ja-JP" altLang="en-US" sz="2000" b="1" dirty="0">
                <a:solidFill>
                  <a:srgbClr val="FF0000"/>
                </a:solidFill>
              </a:rPr>
              <a:t>電池資源と廃棄</a:t>
            </a:r>
            <a:r>
              <a:rPr lang="en-US" altLang="ja-JP" sz="2000" b="1" dirty="0">
                <a:solidFill>
                  <a:srgbClr val="FF0000"/>
                </a:solidFill>
              </a:rPr>
              <a:t>: EV</a:t>
            </a:r>
            <a:r>
              <a:rPr lang="ja-JP" altLang="en-US" sz="2000" b="1" dirty="0">
                <a:solidFill>
                  <a:srgbClr val="FF0000"/>
                </a:solidFill>
              </a:rPr>
              <a:t>のバッテリーにはリチウムやコバルト、ニッケルなどのレアメタルが必要です。これらの資源の採掘や廃棄には環境問題が絡んでいます。また、バッテリーのリサイクル率も低いため、廃棄時の環境汚染が深刻化しています。</a:t>
            </a:r>
          </a:p>
          <a:p>
            <a:r>
              <a:rPr lang="ja-JP" altLang="en-US" sz="2000" b="1" dirty="0"/>
              <a:t>総じて、</a:t>
            </a:r>
            <a:r>
              <a:rPr lang="en-US" altLang="ja-JP" sz="2000" b="1" dirty="0"/>
              <a:t>EV</a:t>
            </a:r>
            <a:r>
              <a:rPr lang="ja-JP" altLang="en-US" sz="2000" b="1" dirty="0"/>
              <a:t>は環境にやさしいと言えますが、その評価は単純ではありません。今後は鉱物資源の供給体制や</a:t>
            </a:r>
            <a:r>
              <a:rPr lang="en-US" altLang="ja-JP" sz="2000" b="1" dirty="0"/>
              <a:t>CO2</a:t>
            </a:r>
            <a:r>
              <a:rPr lang="ja-JP" altLang="en-US" sz="2000" b="1" dirty="0"/>
              <a:t>削減対策を進めることが重要です。</a:t>
            </a:r>
            <a:r>
              <a:rPr lang="en-US" altLang="ja-JP" sz="2000" b="1" dirty="0" smtClean="0"/>
              <a:t>123</a:t>
            </a:r>
            <a:endParaRPr lang="en-US" altLang="ja-JP" sz="2000" b="1" dirty="0"/>
          </a:p>
        </p:txBody>
      </p:sp>
    </p:spTree>
    <p:extLst>
      <p:ext uri="{BB962C8B-B14F-4D97-AF65-F5344CB8AC3E}">
        <p14:creationId xmlns:p14="http://schemas.microsoft.com/office/powerpoint/2010/main" val="7740795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42183D-E8EC-47E3-948D-BAA5F0ACE673}" type="slidenum">
              <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6625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482" t="32631" r="40860" b="22751"/>
          <a:stretch>
            <a:fillRect/>
          </a:stretch>
        </p:blipFill>
        <p:spPr bwMode="auto">
          <a:xfrm>
            <a:off x="4256088" y="3279775"/>
            <a:ext cx="488791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32" name="Text Box 2"/>
          <p:cNvSpPr txBox="1">
            <a:spLocks noChangeArrowheads="1"/>
          </p:cNvSpPr>
          <p:nvPr/>
        </p:nvSpPr>
        <p:spPr bwMode="auto">
          <a:xfrm>
            <a:off x="2557463" y="361315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000" b="0" i="0" u="none" strike="noStrike" kern="1200" cap="none" spc="0" normalizeH="0" baseline="0" noProof="0">
              <a:ln>
                <a:noFill/>
              </a:ln>
              <a:solidFill>
                <a:srgbClr val="333399"/>
              </a:solidFill>
              <a:effectLst/>
              <a:uLnTx/>
              <a:uFillTx/>
              <a:latin typeface="Times New Roman" pitchFamily="18" charset="0"/>
              <a:ea typeface="ＭＳ Ｐゴシック" pitchFamily="50" charset="-128"/>
              <a:cs typeface="+mn-cs"/>
            </a:endParaRPr>
          </a:p>
        </p:txBody>
      </p:sp>
      <p:pic>
        <p:nvPicPr>
          <p:cNvPr id="662533" name="Picture 3" descr="IMG_0553"/>
          <p:cNvPicPr>
            <a:picLocks noChangeAspect="1" noChangeArrowheads="1"/>
          </p:cNvPicPr>
          <p:nvPr/>
        </p:nvPicPr>
        <p:blipFill>
          <a:blip r:embed="rId4" cstate="print">
            <a:extLst>
              <a:ext uri="{28A0092B-C50C-407E-A947-70E740481C1C}">
                <a14:useLocalDpi xmlns:a14="http://schemas.microsoft.com/office/drawing/2010/main" val="0"/>
              </a:ext>
            </a:extLst>
          </a:blip>
          <a:srcRect l="8934" t="3621" r="3375" b="25334"/>
          <a:stretch>
            <a:fillRect/>
          </a:stretch>
        </p:blipFill>
        <p:spPr bwMode="auto">
          <a:xfrm>
            <a:off x="5940425" y="0"/>
            <a:ext cx="32035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2534" name="Text Box 4"/>
          <p:cNvSpPr txBox="1">
            <a:spLocks noChangeArrowheads="1"/>
          </p:cNvSpPr>
          <p:nvPr/>
        </p:nvSpPr>
        <p:spPr bwMode="auto">
          <a:xfrm>
            <a:off x="107950" y="765175"/>
            <a:ext cx="7343775"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ＮＨＫの番組「視点・論点」に出演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（２００７年１２月１８日（火）放送）：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全世界が狙う</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南アフリカのレアメタル</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62535" name="Rectangle 6"/>
          <p:cNvSpPr>
            <a:spLocks noChangeArrowheads="1"/>
          </p:cNvSpPr>
          <p:nvPr/>
        </p:nvSpPr>
        <p:spPr bwMode="auto">
          <a:xfrm>
            <a:off x="179388" y="4508500"/>
            <a:ext cx="4572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公衆の面前では、</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本音が言えず。。。。</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当たり障りのない</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まともなことしか言えない。</a:t>
            </a:r>
          </a:p>
        </p:txBody>
      </p:sp>
    </p:spTree>
    <p:extLst>
      <p:ext uri="{BB962C8B-B14F-4D97-AF65-F5344CB8AC3E}">
        <p14:creationId xmlns:p14="http://schemas.microsoft.com/office/powerpoint/2010/main" val="10416154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31BDF7-32BA-4E22-893D-DEE545D14D58}" type="slidenum">
              <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66355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482" t="32631" r="40860" b="22751"/>
          <a:stretch>
            <a:fillRect/>
          </a:stretch>
        </p:blipFill>
        <p:spPr bwMode="auto">
          <a:xfrm>
            <a:off x="4256088" y="3279775"/>
            <a:ext cx="4887912"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56" name="Text Box 2"/>
          <p:cNvSpPr txBox="1">
            <a:spLocks noChangeArrowheads="1"/>
          </p:cNvSpPr>
          <p:nvPr/>
        </p:nvSpPr>
        <p:spPr bwMode="auto">
          <a:xfrm>
            <a:off x="2557463" y="361315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000" b="0" i="0" u="none" strike="noStrike" kern="1200" cap="none" spc="0" normalizeH="0" baseline="0" noProof="0">
              <a:ln>
                <a:noFill/>
              </a:ln>
              <a:solidFill>
                <a:srgbClr val="333399"/>
              </a:solidFill>
              <a:effectLst/>
              <a:uLnTx/>
              <a:uFillTx/>
              <a:latin typeface="Times New Roman" pitchFamily="18" charset="0"/>
              <a:ea typeface="ＭＳ Ｐゴシック" pitchFamily="50" charset="-128"/>
              <a:cs typeface="+mn-cs"/>
            </a:endParaRPr>
          </a:p>
        </p:txBody>
      </p:sp>
      <p:pic>
        <p:nvPicPr>
          <p:cNvPr id="663557" name="Picture 3" descr="IMG_0553"/>
          <p:cNvPicPr>
            <a:picLocks noChangeAspect="1" noChangeArrowheads="1"/>
          </p:cNvPicPr>
          <p:nvPr/>
        </p:nvPicPr>
        <p:blipFill>
          <a:blip r:embed="rId4" cstate="print">
            <a:extLst>
              <a:ext uri="{28A0092B-C50C-407E-A947-70E740481C1C}">
                <a14:useLocalDpi xmlns:a14="http://schemas.microsoft.com/office/drawing/2010/main" val="0"/>
              </a:ext>
            </a:extLst>
          </a:blip>
          <a:srcRect l="8934" t="3621" r="3375" b="25334"/>
          <a:stretch>
            <a:fillRect/>
          </a:stretch>
        </p:blipFill>
        <p:spPr bwMode="auto">
          <a:xfrm>
            <a:off x="5940425" y="0"/>
            <a:ext cx="3203575" cy="255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3558" name="Text Box 4"/>
          <p:cNvSpPr txBox="1">
            <a:spLocks noChangeArrowheads="1"/>
          </p:cNvSpPr>
          <p:nvPr/>
        </p:nvSpPr>
        <p:spPr bwMode="auto">
          <a:xfrm>
            <a:off x="107950" y="1644650"/>
            <a:ext cx="73437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ＮＨＫの番組「視点・論点」に出演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（２０１０年１２月２４日（火）放送）：</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レアアースの現状と問題</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63559" name="Rectangle 6"/>
          <p:cNvSpPr>
            <a:spLocks noChangeArrowheads="1"/>
          </p:cNvSpPr>
          <p:nvPr/>
        </p:nvSpPr>
        <p:spPr bwMode="auto">
          <a:xfrm>
            <a:off x="179388" y="4956175"/>
            <a:ext cx="73453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レアアースの問題は、</a:t>
            </a:r>
            <a:endParaRPr kumimoji="1" lang="en-US" altLang="ja-JP"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資源の問題以上に</a:t>
            </a:r>
            <a:endParaRPr kumimoji="1" lang="en-US" altLang="ja-JP"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環境問題がポイントであることを述べた。</a:t>
            </a:r>
          </a:p>
        </p:txBody>
      </p:sp>
    </p:spTree>
    <p:extLst>
      <p:ext uri="{BB962C8B-B14F-4D97-AF65-F5344CB8AC3E}">
        <p14:creationId xmlns:p14="http://schemas.microsoft.com/office/powerpoint/2010/main" val="2006255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爆発 1 12"/>
          <p:cNvSpPr/>
          <p:nvPr/>
        </p:nvSpPr>
        <p:spPr>
          <a:xfrm>
            <a:off x="3714750" y="1357313"/>
            <a:ext cx="5429250" cy="2500312"/>
          </a:xfrm>
          <a:prstGeom prst="irregularSeal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65603" name="テキスト ボックス 1"/>
          <p:cNvSpPr txBox="1">
            <a:spLocks noChangeArrowheads="1"/>
          </p:cNvSpPr>
          <p:nvPr/>
        </p:nvSpPr>
        <p:spPr bwMode="auto">
          <a:xfrm>
            <a:off x="254000" y="428625"/>
            <a:ext cx="224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「領土問題」</a:t>
            </a:r>
          </a:p>
        </p:txBody>
      </p:sp>
      <p:sp>
        <p:nvSpPr>
          <p:cNvPr id="665604" name="テキスト ボックス 2"/>
          <p:cNvSpPr txBox="1">
            <a:spLocks noChangeArrowheads="1"/>
          </p:cNvSpPr>
          <p:nvPr/>
        </p:nvSpPr>
        <p:spPr bwMode="auto">
          <a:xfrm>
            <a:off x="928688" y="1500188"/>
            <a:ext cx="224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「外交問題」</a:t>
            </a:r>
          </a:p>
        </p:txBody>
      </p:sp>
      <p:sp>
        <p:nvSpPr>
          <p:cNvPr id="665605" name="テキスト ボックス 3"/>
          <p:cNvSpPr txBox="1">
            <a:spLocks noChangeArrowheads="1"/>
          </p:cNvSpPr>
          <p:nvPr/>
        </p:nvSpPr>
        <p:spPr bwMode="auto">
          <a:xfrm>
            <a:off x="1571625" y="2643188"/>
            <a:ext cx="2246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「政治問題」</a:t>
            </a:r>
          </a:p>
        </p:txBody>
      </p:sp>
      <p:sp>
        <p:nvSpPr>
          <p:cNvPr id="665606" name="テキスト ボックス 4"/>
          <p:cNvSpPr txBox="1">
            <a:spLocks noChangeArrowheads="1"/>
          </p:cNvSpPr>
          <p:nvPr/>
        </p:nvSpPr>
        <p:spPr bwMode="auto">
          <a:xfrm>
            <a:off x="2071688" y="3714750"/>
            <a:ext cx="224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「貿易問題」</a:t>
            </a:r>
          </a:p>
        </p:txBody>
      </p:sp>
      <p:sp>
        <p:nvSpPr>
          <p:cNvPr id="665607" name="テキスト ボックス 5"/>
          <p:cNvSpPr txBox="1">
            <a:spLocks noChangeArrowheads="1"/>
          </p:cNvSpPr>
          <p:nvPr/>
        </p:nvSpPr>
        <p:spPr bwMode="auto">
          <a:xfrm>
            <a:off x="2786063" y="4714875"/>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B050"/>
                </a:solidFill>
                <a:effectLst/>
                <a:uLnTx/>
                <a:uFillTx/>
                <a:latin typeface="Arial" pitchFamily="34" charset="0"/>
                <a:ea typeface="ＭＳ Ｐゴシック" pitchFamily="50" charset="-128"/>
                <a:cs typeface="+mn-cs"/>
              </a:rPr>
              <a:t>「産業問題」</a:t>
            </a:r>
          </a:p>
        </p:txBody>
      </p:sp>
      <p:sp>
        <p:nvSpPr>
          <p:cNvPr id="665608" name="テキスト ボックス 6"/>
          <p:cNvSpPr txBox="1">
            <a:spLocks noChangeArrowheads="1"/>
          </p:cNvSpPr>
          <p:nvPr/>
        </p:nvSpPr>
        <p:spPr bwMode="auto">
          <a:xfrm>
            <a:off x="3786188" y="5786438"/>
            <a:ext cx="2246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「経済問題」</a:t>
            </a:r>
          </a:p>
        </p:txBody>
      </p:sp>
      <p:sp>
        <p:nvSpPr>
          <p:cNvPr id="665609" name="テキスト ボックス 7"/>
          <p:cNvSpPr txBox="1">
            <a:spLocks noChangeArrowheads="1"/>
          </p:cNvSpPr>
          <p:nvPr/>
        </p:nvSpPr>
        <p:spPr bwMode="auto">
          <a:xfrm>
            <a:off x="3571875" y="428625"/>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「資源問題」</a:t>
            </a:r>
          </a:p>
        </p:txBody>
      </p:sp>
      <p:sp>
        <p:nvSpPr>
          <p:cNvPr id="665610" name="テキスト ボックス 8"/>
          <p:cNvSpPr txBox="1">
            <a:spLocks noChangeArrowheads="1"/>
          </p:cNvSpPr>
          <p:nvPr/>
        </p:nvSpPr>
        <p:spPr bwMode="auto">
          <a:xfrm>
            <a:off x="6326188" y="428625"/>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「環境問題」</a:t>
            </a:r>
          </a:p>
        </p:txBody>
      </p:sp>
      <p:sp>
        <p:nvSpPr>
          <p:cNvPr id="665611" name="テキスト ボックス 9"/>
          <p:cNvSpPr txBox="1">
            <a:spLocks noChangeArrowheads="1"/>
          </p:cNvSpPr>
          <p:nvPr/>
        </p:nvSpPr>
        <p:spPr bwMode="auto">
          <a:xfrm>
            <a:off x="5072063" y="4214813"/>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B050"/>
                </a:solidFill>
                <a:effectLst/>
                <a:uLnTx/>
                <a:uFillTx/>
                <a:latin typeface="Arial" pitchFamily="34" charset="0"/>
                <a:ea typeface="ＭＳ Ｐゴシック" pitchFamily="50" charset="-128"/>
                <a:cs typeface="+mn-cs"/>
              </a:rPr>
              <a:t>「技術問題」</a:t>
            </a:r>
          </a:p>
        </p:txBody>
      </p:sp>
      <p:sp>
        <p:nvSpPr>
          <p:cNvPr id="665612" name="テキスト ボックス 10"/>
          <p:cNvSpPr txBox="1">
            <a:spLocks noChangeArrowheads="1"/>
          </p:cNvSpPr>
          <p:nvPr/>
        </p:nvSpPr>
        <p:spPr bwMode="auto">
          <a:xfrm>
            <a:off x="6384925" y="3643313"/>
            <a:ext cx="2759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B050"/>
                </a:solidFill>
                <a:effectLst/>
                <a:uLnTx/>
                <a:uFillTx/>
                <a:latin typeface="Arial" pitchFamily="34" charset="0"/>
                <a:ea typeface="ＭＳ Ｐゴシック" pitchFamily="50" charset="-128"/>
                <a:cs typeface="+mn-cs"/>
              </a:rPr>
              <a:t>「特許問題」</a:t>
            </a:r>
          </a:p>
        </p:txBody>
      </p:sp>
      <p:sp>
        <p:nvSpPr>
          <p:cNvPr id="665613" name="テキスト ボックス 11"/>
          <p:cNvSpPr txBox="1">
            <a:spLocks noChangeArrowheads="1"/>
          </p:cNvSpPr>
          <p:nvPr/>
        </p:nvSpPr>
        <p:spPr bwMode="auto">
          <a:xfrm>
            <a:off x="4400550" y="2200275"/>
            <a:ext cx="428148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a:ln>
                  <a:noFill/>
                </a:ln>
                <a:solidFill>
                  <a:srgbClr val="00B0F0"/>
                </a:solidFill>
                <a:effectLst/>
                <a:uLnTx/>
                <a:uFillTx/>
                <a:latin typeface="Arial" pitchFamily="34" charset="0"/>
                <a:ea typeface="ＭＳ Ｐゴシック" pitchFamily="50" charset="-128"/>
                <a:cs typeface="+mn-cs"/>
              </a:rPr>
              <a:t>レアメタルの問題</a:t>
            </a:r>
          </a:p>
        </p:txBody>
      </p:sp>
    </p:spTree>
    <p:extLst>
      <p:ext uri="{BB962C8B-B14F-4D97-AF65-F5344CB8AC3E}">
        <p14:creationId xmlns:p14="http://schemas.microsoft.com/office/powerpoint/2010/main" val="41540538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6"/>
          <p:cNvSpPr txBox="1">
            <a:spLocks noGrp="1" noChangeArrowheads="1"/>
          </p:cNvSpPr>
          <p:nvPr/>
        </p:nvSpPr>
        <p:spPr bwMode="auto">
          <a:xfrm>
            <a:off x="6759575" y="646906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32E390-94CE-457B-B126-70C19B1D06BA}" type="slidenum">
              <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pic>
        <p:nvPicPr>
          <p:cNvPr id="664579"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l="32831" r="1448"/>
          <a:stretch>
            <a:fillRect/>
          </a:stretch>
        </p:blipFill>
        <p:spPr bwMode="auto">
          <a:xfrm>
            <a:off x="7031038" y="4373563"/>
            <a:ext cx="193516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458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013" y="5181600"/>
            <a:ext cx="29162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4581" name="Rectangle 6"/>
          <p:cNvSpPr txBox="1">
            <a:spLocks noGrp="1" noChangeArrowheads="1"/>
          </p:cNvSpPr>
          <p:nvPr/>
        </p:nvSpPr>
        <p:spPr bwMode="auto">
          <a:xfrm>
            <a:off x="6759575" y="646906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09B3AB-C93D-4D9A-ABD1-53AFFE07045C}" type="slidenum">
              <a:rPr kumimoji="1" lang="ja-JP" altLang="en-US"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64582" name="Rectangle 3"/>
          <p:cNvSpPr>
            <a:spLocks noChangeArrowheads="1"/>
          </p:cNvSpPr>
          <p:nvPr/>
        </p:nvSpPr>
        <p:spPr bwMode="auto">
          <a:xfrm>
            <a:off x="179388" y="549275"/>
            <a:ext cx="7920037" cy="658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① 電子材料レアメタル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→半導体（</a:t>
            </a:r>
            <a:r>
              <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Si, Ge, GaAs</a:t>
            </a: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→各種電子材料</a:t>
            </a:r>
            <a:r>
              <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(In, Ta, Li, Ba, Sr,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② </a:t>
            </a: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合金用レアメタル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→工具用特殊合金（</a:t>
            </a:r>
            <a:r>
              <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W, Co, Ta, …</a:t>
            </a: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→鉄鋼添加用</a:t>
            </a:r>
            <a:r>
              <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(V, Cr, Mo, Nb, …)</a:t>
            </a:r>
          </a:p>
          <a:p>
            <a:pPr marL="0" marR="0" lvl="0" indent="0" algn="l" defTabSz="914400" rtl="0" eaLnBrk="1" fontAlgn="base" latinLnBrk="0" hangingPunct="1">
              <a:lnSpc>
                <a:spcPct val="95000"/>
              </a:lnSpc>
              <a:spcBef>
                <a:spcPct val="0"/>
              </a:spcBef>
              <a:spcAft>
                <a:spcPct val="0"/>
              </a:spcAft>
              <a:buClrTx/>
              <a:buSzTx/>
              <a:buFontTx/>
              <a:buNone/>
              <a:tabLst/>
              <a:defRPr/>
            </a:pPr>
            <a:endPar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2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③ </a:t>
            </a:r>
            <a:r>
              <a:rPr kumimoji="1" lang="ja-JP" altLang="en-US" sz="2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航空・宇宙材料用レアメタル（空飛ぶレアメタル）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	→航空機材料（</a:t>
            </a: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Ti, Ni</a:t>
            </a: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基超合金</a:t>
            </a: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 Al-Sc</a:t>
            </a: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合金</a:t>
            </a: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a:t>
            </a: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④ 自動車用レアメタル（走るレアメタル）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→合金添加元素（</a:t>
            </a: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Mo, V, Nb, Ti …)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磁石材料</a:t>
            </a: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(Nd, Dy, Sm, Co)</a:t>
            </a: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、電池材料</a:t>
            </a: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(Li, Co, Pt, Ni, …)</a:t>
            </a:r>
            <a:endPar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触媒（</a:t>
            </a: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Pt, Pd, Rh, …</a:t>
            </a: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⑤ エネルギー関連レアメタル（新エネ・レアメタル）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→太陽光発電用材料 </a:t>
            </a:r>
            <a:r>
              <a:rPr kumimoji="1" lang="en-US" altLang="ja-JP"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(Si, Ru, Ga, In …)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	→発電・変換・送電・蓄電・制御用の材料</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⑥ 原子力レアメタル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	→原子炉用材料 </a:t>
            </a: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(Zr, Hf, </a:t>
            </a: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特殊合金</a:t>
            </a: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	→</a:t>
            </a:r>
            <a:r>
              <a:rPr kumimoji="1" lang="ja-JP" altLang="en-US"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放射性廃棄物 </a:t>
            </a:r>
            <a:r>
              <a:rPr kumimoji="1" lang="en-US" altLang="ja-JP" sz="1800" b="1" i="0" u="none" strike="noStrike" kern="1200" cap="none" spc="0" normalizeH="0" baseline="0" noProof="0">
                <a:ln>
                  <a:noFill/>
                </a:ln>
                <a:solidFill>
                  <a:srgbClr val="0066FF"/>
                </a:solidFill>
                <a:effectLst/>
                <a:uLnTx/>
                <a:uFillTx/>
                <a:latin typeface="Arial" pitchFamily="34" charset="0"/>
                <a:ea typeface="ＭＳ Ｐゴシック" pitchFamily="50" charset="-128"/>
                <a:cs typeface="+mn-cs"/>
              </a:rPr>
              <a:t>(PGMs …) </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⑦ 医療・生体用レアメタル</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→生体材料（</a:t>
            </a:r>
            <a:r>
              <a:rPr kumimoji="1" lang="en-US" altLang="ja-JP"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Ti, Nb, Ta, … </a:t>
            </a: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95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	→医薬品・健康食品</a:t>
            </a:r>
          </a:p>
          <a:p>
            <a:pPr marL="0" marR="0" lvl="0" indent="0" algn="l" defTabSz="914400" rtl="0" eaLnBrk="1" fontAlgn="base" latinLnBrk="0" hangingPunct="1">
              <a:lnSpc>
                <a:spcPct val="95000"/>
              </a:lnSpc>
              <a:spcBef>
                <a:spcPct val="50000"/>
              </a:spcBef>
              <a:spcAft>
                <a:spcPct val="0"/>
              </a:spcAft>
              <a:buClrTx/>
              <a:buSzTx/>
              <a:buFontTx/>
              <a:buNone/>
              <a:tabLst/>
              <a:defRPr/>
            </a:pPr>
            <a:endParaRPr kumimoji="1" lang="ja-JP" altLang="en-US" sz="1600" b="1"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endParaRPr>
          </a:p>
        </p:txBody>
      </p:sp>
      <p:sp>
        <p:nvSpPr>
          <p:cNvPr id="664583" name="Rectangle 4"/>
          <p:cNvSpPr>
            <a:spLocks noChangeArrowheads="1"/>
          </p:cNvSpPr>
          <p:nvPr/>
        </p:nvSpPr>
        <p:spPr bwMode="auto">
          <a:xfrm>
            <a:off x="179388" y="0"/>
            <a:ext cx="5976937"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57263" eaLnBrk="0" hangingPunct="0">
              <a:defRPr kumimoji="1" sz="3600" b="1">
                <a:solidFill>
                  <a:schemeClr val="tx1"/>
                </a:solidFill>
                <a:latin typeface="Arial" pitchFamily="34" charset="0"/>
                <a:ea typeface="ＭＳ Ｐゴシック" pitchFamily="50" charset="-128"/>
              </a:defRPr>
            </a:lvl1pPr>
            <a:lvl2pPr marL="742950" indent="-285750" defTabSz="957263" eaLnBrk="0" hangingPunct="0">
              <a:defRPr kumimoji="1" sz="3600" b="1">
                <a:solidFill>
                  <a:schemeClr val="tx1"/>
                </a:solidFill>
                <a:latin typeface="Arial" pitchFamily="34" charset="0"/>
                <a:ea typeface="ＭＳ Ｐゴシック" pitchFamily="50" charset="-128"/>
              </a:defRPr>
            </a:lvl2pPr>
            <a:lvl3pPr marL="1143000" indent="-228600" defTabSz="957263" eaLnBrk="0" hangingPunct="0">
              <a:defRPr kumimoji="1" sz="3600" b="1">
                <a:solidFill>
                  <a:schemeClr val="tx1"/>
                </a:solidFill>
                <a:latin typeface="Arial" pitchFamily="34" charset="0"/>
                <a:ea typeface="ＭＳ Ｐゴシック" pitchFamily="50" charset="-128"/>
              </a:defRPr>
            </a:lvl3pPr>
            <a:lvl4pPr marL="1600200" indent="-228600" defTabSz="957263" eaLnBrk="0" hangingPunct="0">
              <a:defRPr kumimoji="1" sz="3600" b="1">
                <a:solidFill>
                  <a:schemeClr val="tx1"/>
                </a:solidFill>
                <a:latin typeface="Arial" pitchFamily="34" charset="0"/>
                <a:ea typeface="ＭＳ Ｐゴシック" pitchFamily="50" charset="-128"/>
              </a:defRPr>
            </a:lvl4pPr>
            <a:lvl5pPr marL="2057400" indent="-228600" defTabSz="957263" eaLnBrk="0" hangingPunct="0">
              <a:defRPr kumimoji="1" sz="3600" b="1">
                <a:solidFill>
                  <a:schemeClr val="tx1"/>
                </a:solidFill>
                <a:latin typeface="Arial" pitchFamily="34" charset="0"/>
                <a:ea typeface="ＭＳ Ｐゴシック" pitchFamily="50" charset="-128"/>
              </a:defRPr>
            </a:lvl5pPr>
            <a:lvl6pPr marL="25146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defTabSz="957263"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57263"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レアメタルの用途別の分類</a:t>
            </a:r>
          </a:p>
        </p:txBody>
      </p:sp>
      <p:sp>
        <p:nvSpPr>
          <p:cNvPr id="664584" name="Line 4"/>
          <p:cNvSpPr>
            <a:spLocks noChangeShapeType="1"/>
          </p:cNvSpPr>
          <p:nvPr/>
        </p:nvSpPr>
        <p:spPr bwMode="auto">
          <a:xfrm>
            <a:off x="325438" y="2420938"/>
            <a:ext cx="7991475" cy="3175"/>
          </a:xfrm>
          <a:prstGeom prst="line">
            <a:avLst/>
          </a:prstGeom>
          <a:noFill/>
          <a:ln w="762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664585" name="AutoShape 5"/>
          <p:cNvSpPr>
            <a:spLocks noChangeArrowheads="1"/>
          </p:cNvSpPr>
          <p:nvPr/>
        </p:nvSpPr>
        <p:spPr bwMode="auto">
          <a:xfrm>
            <a:off x="7740650" y="2420938"/>
            <a:ext cx="792163" cy="1871662"/>
          </a:xfrm>
          <a:prstGeom prst="downArrow">
            <a:avLst>
              <a:gd name="adj1" fmla="val 50000"/>
              <a:gd name="adj2" fmla="val 59068"/>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
        <p:nvSpPr>
          <p:cNvPr id="2163721" name="Rectangle 7"/>
          <p:cNvSpPr>
            <a:spLocks noChangeArrowheads="1"/>
          </p:cNvSpPr>
          <p:nvPr/>
        </p:nvSpPr>
        <p:spPr bwMode="auto">
          <a:xfrm>
            <a:off x="7124700" y="3959225"/>
            <a:ext cx="2238375" cy="15700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rPr>
              <a:t>今後、</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rPr>
              <a:t>一層発展する</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rPr>
              <a:t>レアメタル</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a:ln>
                <a:noFill/>
              </a:ln>
              <a:solidFill>
                <a:srgbClr val="000000"/>
              </a:solidFill>
              <a:effectLst>
                <a:outerShdw blurRad="38100" dist="38100" dir="2700000" algn="tl">
                  <a:srgbClr val="C0C0C0"/>
                </a:outerShdw>
              </a:effectLst>
              <a:uLnTx/>
              <a:uFillTx/>
              <a:latin typeface="ＭＳ ゴシック" pitchFamily="49" charset="-128"/>
              <a:ea typeface="ＭＳ ゴシック" pitchFamily="49" charset="-128"/>
              <a:cs typeface="+mn-cs"/>
            </a:endParaRPr>
          </a:p>
        </p:txBody>
      </p:sp>
    </p:spTree>
    <p:extLst>
      <p:ext uri="{BB962C8B-B14F-4D97-AF65-F5344CB8AC3E}">
        <p14:creationId xmlns:p14="http://schemas.microsoft.com/office/powerpoint/2010/main" val="36996111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タイトル 1"/>
          <p:cNvSpPr>
            <a:spLocks noGrp="1"/>
          </p:cNvSpPr>
          <p:nvPr>
            <p:ph type="title" idx="4294967295"/>
          </p:nvPr>
        </p:nvSpPr>
        <p:spPr>
          <a:xfrm>
            <a:off x="0" y="274638"/>
            <a:ext cx="9144000" cy="1354137"/>
          </a:xfrm>
        </p:spPr>
        <p:txBody>
          <a:bodyPr>
            <a:normAutofit fontScale="90000"/>
          </a:bodyPr>
          <a:lstStyle/>
          <a:p>
            <a:r>
              <a:rPr lang="en-US" altLang="ja-JP" sz="4000" smtClean="0"/>
              <a:t>BS</a:t>
            </a:r>
            <a:r>
              <a:rPr lang="ja-JP" altLang="en-US" sz="4000" smtClean="0"/>
              <a:t>フジ 「プライムニュース」</a:t>
            </a:r>
            <a:r>
              <a:rPr lang="en-US" altLang="ja-JP" smtClean="0"/>
              <a:t/>
            </a:r>
            <a:br>
              <a:rPr lang="en-US" altLang="ja-JP" smtClean="0"/>
            </a:br>
            <a:r>
              <a:rPr lang="en-US" altLang="ja-JP" sz="3200" smtClean="0"/>
              <a:t>『</a:t>
            </a:r>
            <a:r>
              <a:rPr lang="ja-JP" altLang="en-US" sz="3200" smtClean="0"/>
              <a:t>レアメタル争奪戦　日本の資源戦略を徹底検証！</a:t>
            </a:r>
            <a:r>
              <a:rPr lang="en-US" altLang="ja-JP" sz="3200" smtClean="0"/>
              <a:t>』 </a:t>
            </a:r>
            <a:r>
              <a:rPr lang="ja-JP" altLang="en-US" smtClean="0"/>
              <a:t/>
            </a:r>
            <a:br>
              <a:rPr lang="ja-JP" altLang="en-US" smtClean="0"/>
            </a:br>
            <a:r>
              <a:rPr lang="en-US" altLang="ja-JP" sz="3200" smtClean="0"/>
              <a:t>2010</a:t>
            </a:r>
            <a:r>
              <a:rPr lang="ja-JP" altLang="en-US" sz="3200" smtClean="0"/>
              <a:t>年</a:t>
            </a:r>
            <a:r>
              <a:rPr lang="en-US" altLang="ja-JP" sz="3200" smtClean="0"/>
              <a:t>10</a:t>
            </a:r>
            <a:r>
              <a:rPr lang="ja-JP" altLang="en-US" sz="3200" smtClean="0"/>
              <a:t>月</a:t>
            </a:r>
            <a:r>
              <a:rPr lang="en-US" altLang="ja-JP" sz="3200" smtClean="0"/>
              <a:t>6</a:t>
            </a:r>
            <a:r>
              <a:rPr lang="ja-JP" altLang="en-US" sz="3200" smtClean="0"/>
              <a:t>日　</a:t>
            </a:r>
            <a:r>
              <a:rPr lang="en-US" altLang="ja-JP" sz="3200" smtClean="0"/>
              <a:t>20:00</a:t>
            </a:r>
            <a:r>
              <a:rPr lang="ja-JP" altLang="en-US" sz="3200" smtClean="0"/>
              <a:t>～</a:t>
            </a:r>
            <a:r>
              <a:rPr lang="en-US" altLang="ja-JP" sz="3200" smtClean="0"/>
              <a:t>21:55</a:t>
            </a:r>
            <a:endParaRPr lang="ja-JP" altLang="en-US" sz="3200" smtClean="0"/>
          </a:p>
        </p:txBody>
      </p:sp>
      <p:sp>
        <p:nvSpPr>
          <p:cNvPr id="64515" name="スライド番号プレースホルダ 2"/>
          <p:cNvSpPr txBox="1">
            <a:spLocks noGrp="1"/>
          </p:cNvSpPr>
          <p:nvPr/>
        </p:nvSpPr>
        <p:spPr bwMode="auto">
          <a:xfrm>
            <a:off x="6553200" y="6245225"/>
            <a:ext cx="2133600" cy="476250"/>
          </a:xfrm>
          <a:prstGeom prst="rect">
            <a:avLst/>
          </a:prstGeom>
          <a:noFill/>
          <a:ln w="9525">
            <a:noFill/>
            <a:miter lim="800000"/>
            <a:headEnd/>
            <a:tailEnd/>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5C93735-6618-476B-B9E6-B9227D702A30}" type="slidenum">
              <a:rPr kumimoji="1" lang="en-US" altLang="ja-JP" sz="14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1" lang="en-US" altLang="ja-JP" sz="14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64516" name="Picture 3"/>
          <p:cNvPicPr>
            <a:picLocks noChangeAspect="1" noChangeArrowheads="1"/>
          </p:cNvPicPr>
          <p:nvPr/>
        </p:nvPicPr>
        <p:blipFill>
          <a:blip r:embed="rId2" cstate="print"/>
          <a:srcRect/>
          <a:stretch>
            <a:fillRect/>
          </a:stretch>
        </p:blipFill>
        <p:spPr bwMode="auto">
          <a:xfrm>
            <a:off x="144463" y="1909763"/>
            <a:ext cx="8820150" cy="4759325"/>
          </a:xfrm>
          <a:prstGeom prst="rect">
            <a:avLst/>
          </a:prstGeom>
          <a:noFill/>
          <a:ln w="9525">
            <a:noFill/>
            <a:miter lim="800000"/>
            <a:headEnd/>
            <a:tailEnd/>
          </a:ln>
        </p:spPr>
      </p:pic>
    </p:spTree>
    <p:extLst>
      <p:ext uri="{BB962C8B-B14F-4D97-AF65-F5344CB8AC3E}">
        <p14:creationId xmlns:p14="http://schemas.microsoft.com/office/powerpoint/2010/main" val="306183859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図 4" descr="121010_Nikkei004.jpg"/>
          <p:cNvPicPr>
            <a:picLocks noChangeAspect="1"/>
          </p:cNvPicPr>
          <p:nvPr/>
        </p:nvPicPr>
        <p:blipFill>
          <a:blip r:embed="rId3" cstate="print"/>
          <a:srcRect l="24013"/>
          <a:stretch>
            <a:fillRect/>
          </a:stretch>
        </p:blipFill>
        <p:spPr bwMode="auto">
          <a:xfrm>
            <a:off x="2195513" y="106363"/>
            <a:ext cx="6948487" cy="6645275"/>
          </a:xfrm>
          <a:prstGeom prst="rect">
            <a:avLst/>
          </a:prstGeom>
          <a:noFill/>
          <a:ln w="9525">
            <a:noFill/>
            <a:miter lim="800000"/>
            <a:headEnd/>
            <a:tailEnd/>
          </a:ln>
        </p:spPr>
      </p:pic>
      <p:sp>
        <p:nvSpPr>
          <p:cNvPr id="2282499" name="Text Box 3"/>
          <p:cNvSpPr txBox="1">
            <a:spLocks noChangeArrowheads="1"/>
          </p:cNvSpPr>
          <p:nvPr/>
        </p:nvSpPr>
        <p:spPr bwMode="auto">
          <a:xfrm>
            <a:off x="0" y="3468688"/>
            <a:ext cx="6948488" cy="34163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charset="0"/>
                <a:ea typeface="ＭＳ Ｐゴシック" pitchFamily="50" charset="-128"/>
                <a:cs typeface="+mn-cs"/>
              </a:rPr>
              <a:t>２０１２．１０．１０</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charset="0"/>
                <a:ea typeface="ＭＳ Ｐゴシック" pitchFamily="50" charset="-128"/>
                <a:cs typeface="+mn-cs"/>
              </a:rPr>
              <a:t>日経の１面角に</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charset="0"/>
                <a:ea typeface="ＭＳ Ｐゴシック" pitchFamily="50" charset="-128"/>
                <a:cs typeface="+mn-cs"/>
              </a:rPr>
              <a:t>「レアアース」という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54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charset="0"/>
                <a:ea typeface="ＭＳ Ｐゴシック" pitchFamily="50" charset="-128"/>
                <a:cs typeface="+mn-cs"/>
              </a:rPr>
              <a:t>言葉が載った</a:t>
            </a:r>
          </a:p>
        </p:txBody>
      </p:sp>
      <p:sp>
        <p:nvSpPr>
          <p:cNvPr id="67588" name="Oval 4"/>
          <p:cNvSpPr>
            <a:spLocks noChangeArrowheads="1"/>
          </p:cNvSpPr>
          <p:nvPr/>
        </p:nvSpPr>
        <p:spPr bwMode="auto">
          <a:xfrm>
            <a:off x="6011863" y="1557338"/>
            <a:ext cx="2089150" cy="2879725"/>
          </a:xfrm>
          <a:prstGeom prst="ellipse">
            <a:avLst/>
          </a:prstGeom>
          <a:noFill/>
          <a:ln w="152400">
            <a:solidFill>
              <a:srgbClr val="FF0000"/>
            </a:solidFill>
            <a:prstDash val="sysDot"/>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9881657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3B0839-DF2A-4389-B379-F4065B42F7B1}" type="slidenum">
              <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9220" name="Picture 2" descr="IMG_7378_1024_10248"/>
          <p:cNvPicPr>
            <a:picLocks noChangeAspect="1" noChangeArrowheads="1"/>
          </p:cNvPicPr>
          <p:nvPr/>
        </p:nvPicPr>
        <p:blipFill>
          <a:blip r:embed="rId4" cstate="print">
            <a:extLst>
              <a:ext uri="{28A0092B-C50C-407E-A947-70E740481C1C}">
                <a14:useLocalDpi xmlns:a14="http://schemas.microsoft.com/office/drawing/2010/main" val="0"/>
              </a:ext>
            </a:extLst>
          </a:blip>
          <a:srcRect l="10710" t="18842" r="10677" b="244"/>
          <a:stretch>
            <a:fillRect/>
          </a:stretch>
        </p:blipFill>
        <p:spPr bwMode="auto">
          <a:xfrm>
            <a:off x="0" y="-100013"/>
            <a:ext cx="7092950" cy="486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3" descr="IMG_8322_1024_10247"/>
          <p:cNvPicPr>
            <a:picLocks noChangeAspect="1" noChangeArrowheads="1"/>
          </p:cNvPicPr>
          <p:nvPr/>
        </p:nvPicPr>
        <p:blipFill>
          <a:blip r:embed="rId5" cstate="print">
            <a:extLst>
              <a:ext uri="{28A0092B-C50C-407E-A947-70E740481C1C}">
                <a14:useLocalDpi xmlns:a14="http://schemas.microsoft.com/office/drawing/2010/main" val="0"/>
              </a:ext>
            </a:extLst>
          </a:blip>
          <a:srcRect l="9392" t="24512" r="10139" b="122"/>
          <a:stretch>
            <a:fillRect/>
          </a:stretch>
        </p:blipFill>
        <p:spPr bwMode="auto">
          <a:xfrm>
            <a:off x="4318000" y="3848100"/>
            <a:ext cx="4826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18" name="Object 2"/>
          <p:cNvGraphicFramePr>
            <a:graphicFrameLocks noChangeAspect="1"/>
          </p:cNvGraphicFramePr>
          <p:nvPr/>
        </p:nvGraphicFramePr>
        <p:xfrm>
          <a:off x="1987550" y="3989388"/>
          <a:ext cx="5400675" cy="228600"/>
        </p:xfrm>
        <a:graphic>
          <a:graphicData uri="http://schemas.openxmlformats.org/presentationml/2006/ole">
            <mc:AlternateContent xmlns:mc="http://schemas.openxmlformats.org/markup-compatibility/2006">
              <mc:Choice xmlns:v="urn:schemas-microsoft-com:vml" Requires="v">
                <p:oleObj spid="_x0000_s2070" name="文書" r:id="rId6" imgW="5400675" imgH="228600" progId="Word.Document.8">
                  <p:embed/>
                </p:oleObj>
              </mc:Choice>
              <mc:Fallback>
                <p:oleObj name="文書" r:id="rId6" imgW="5400675" imgH="228600" progId="Word.Document.8">
                  <p:embed/>
                  <p:pic>
                    <p:nvPicPr>
                      <p:cNvPr id="9218"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7550" y="3989388"/>
                        <a:ext cx="540067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19237" name="Text Box 5"/>
          <p:cNvSpPr txBox="1">
            <a:spLocks noChangeArrowheads="1"/>
          </p:cNvSpPr>
          <p:nvPr/>
        </p:nvSpPr>
        <p:spPr bwMode="auto">
          <a:xfrm>
            <a:off x="1042988" y="1989138"/>
            <a:ext cx="8424862" cy="240982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NHK</a:t>
            </a:r>
            <a:r>
              <a:rPr kumimoji="1" lang="ja-JP" altLang="en-US" sz="40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総合テレビ　</a:t>
            </a:r>
            <a:r>
              <a:rPr kumimoji="1" lang="ja-JP" altLang="en-US" sz="40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Ｂｉｚスポワイド</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a:t>
            </a:r>
            <a:r>
              <a:rPr kumimoji="1" lang="ja-JP" altLang="en-US" sz="4000" b="1" i="0" u="none" strike="noStrike" kern="1200" cap="none" spc="0" normalizeH="0" baseline="0" noProof="0">
                <a:ln>
                  <a:noFill/>
                </a:ln>
                <a:solidFill>
                  <a:srgbClr val="00CC00"/>
                </a:solidFill>
                <a:effectLst>
                  <a:outerShdw blurRad="38100" dist="38100" dir="2700000" algn="tl">
                    <a:srgbClr val="C0C0C0"/>
                  </a:outerShdw>
                </a:effectLst>
                <a:uLnTx/>
                <a:uFillTx/>
                <a:latin typeface="Arial" pitchFamily="34" charset="0"/>
                <a:ea typeface="ＭＳ Ｐゴシック" pitchFamily="50" charset="-128"/>
                <a:cs typeface="+mn-cs"/>
              </a:rPr>
              <a:t>どう乗り越える</a:t>
            </a:r>
            <a:r>
              <a:rPr kumimoji="1" lang="en-US" altLang="ja-JP" sz="4000" b="1" i="0" u="none" strike="noStrike" kern="1200" cap="none" spc="0" normalizeH="0" baseline="0" noProof="0">
                <a:ln>
                  <a:noFill/>
                </a:ln>
                <a:solidFill>
                  <a:srgbClr val="00CC00"/>
                </a:solidFill>
                <a:effectLst>
                  <a:outerShdw blurRad="38100" dist="38100" dir="2700000" algn="tl">
                    <a:srgbClr val="C0C0C0"/>
                  </a:outerShdw>
                </a:effectLst>
                <a:uLnTx/>
                <a:uFillTx/>
                <a:latin typeface="Arial" pitchFamily="34" charset="0"/>
                <a:ea typeface="ＭＳ Ｐゴシック" pitchFamily="50" charset="-128"/>
                <a:cs typeface="+mn-cs"/>
              </a:rPr>
              <a:t>? </a:t>
            </a:r>
            <a:r>
              <a:rPr kumimoji="1" lang="ja-JP" altLang="en-US" sz="4000" b="1" i="0" u="none" strike="noStrike" kern="1200" cap="none" spc="0" normalizeH="0" baseline="0" noProof="0">
                <a:ln>
                  <a:noFill/>
                </a:ln>
                <a:solidFill>
                  <a:srgbClr val="00CC00"/>
                </a:solidFill>
                <a:effectLst>
                  <a:outerShdw blurRad="38100" dist="38100" dir="2700000" algn="tl">
                    <a:srgbClr val="C0C0C0"/>
                  </a:outerShdw>
                </a:effectLst>
                <a:uLnTx/>
                <a:uFillTx/>
                <a:latin typeface="Arial" pitchFamily="34" charset="0"/>
                <a:ea typeface="ＭＳ Ｐゴシック" pitchFamily="50" charset="-128"/>
                <a:cs typeface="+mn-cs"/>
              </a:rPr>
              <a:t>ﾚｱｱｰｽ危機</a:t>
            </a:r>
            <a:r>
              <a:rPr kumimoji="1" lang="ja-JP" altLang="en-US" sz="40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2010</a:t>
            </a:r>
            <a:r>
              <a:rPr kumimoji="1" lang="ja-JP" altLang="en-US"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年</a:t>
            </a:r>
            <a:r>
              <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9</a:t>
            </a:r>
            <a:r>
              <a:rPr kumimoji="1" lang="ja-JP" altLang="en-US"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月</a:t>
            </a:r>
            <a:r>
              <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10</a:t>
            </a:r>
            <a:r>
              <a:rPr kumimoji="1" lang="ja-JP" altLang="en-US"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日</a:t>
            </a:r>
            <a:r>
              <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a:t>
            </a:r>
            <a:r>
              <a:rPr kumimoji="1" lang="ja-JP" altLang="en-US"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金</a:t>
            </a:r>
            <a:r>
              <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 </a:t>
            </a:r>
            <a:r>
              <a:rPr kumimoji="1" lang="ja-JP" altLang="en-US"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午後</a:t>
            </a:r>
            <a:r>
              <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10:55</a:t>
            </a:r>
            <a:r>
              <a:rPr kumimoji="1" lang="ja-JP" altLang="en-US"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～生放送</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36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endParaRPr>
          </a:p>
        </p:txBody>
      </p:sp>
      <p:sp>
        <p:nvSpPr>
          <p:cNvPr id="2" name="Text Box 5"/>
          <p:cNvSpPr txBox="1">
            <a:spLocks noChangeArrowheads="1"/>
          </p:cNvSpPr>
          <p:nvPr/>
        </p:nvSpPr>
        <p:spPr bwMode="auto">
          <a:xfrm>
            <a:off x="0" y="4908550"/>
            <a:ext cx="8893175" cy="24082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BS</a:t>
            </a:r>
            <a:r>
              <a:rPr kumimoji="1" lang="ja-JP" altLang="en-US" sz="32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フジ　</a:t>
            </a:r>
            <a:r>
              <a:rPr kumimoji="1" lang="ja-JP" altLang="en-US" sz="3200" b="1" i="0" u="none" strike="noStrike" kern="1200" cap="none" spc="0" normalizeH="0" baseline="0" noProof="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プライムニュース</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a:t>
            </a:r>
            <a:r>
              <a:rPr kumimoji="1" lang="ja-JP" altLang="en-US" sz="3200" b="1" i="0" u="none" strike="noStrike" kern="1200" cap="none" spc="0" normalizeH="0" baseline="0" noProof="0">
                <a:ln>
                  <a:noFill/>
                </a:ln>
                <a:solidFill>
                  <a:srgbClr val="00CC00"/>
                </a:solidFill>
                <a:effectLst>
                  <a:outerShdw blurRad="38100" dist="38100" dir="2700000" algn="tl">
                    <a:srgbClr val="C0C0C0"/>
                  </a:outerShdw>
                </a:effectLst>
                <a:uLnTx/>
                <a:uFillTx/>
                <a:latin typeface="Arial" pitchFamily="34" charset="0"/>
                <a:ea typeface="ＭＳ Ｐゴシック" pitchFamily="50" charset="-128"/>
                <a:cs typeface="+mn-cs"/>
              </a:rPr>
              <a:t>レアメタル争奪戦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CC00"/>
                </a:solidFill>
                <a:effectLst>
                  <a:outerShdw blurRad="38100" dist="38100" dir="2700000" algn="tl">
                    <a:srgbClr val="C0C0C0"/>
                  </a:outerShdw>
                </a:effectLst>
                <a:uLnTx/>
                <a:uFillTx/>
                <a:latin typeface="Arial" pitchFamily="34" charset="0"/>
                <a:ea typeface="ＭＳ Ｐゴシック" pitchFamily="50" charset="-128"/>
                <a:cs typeface="+mn-cs"/>
              </a:rPr>
              <a:t>日本の資源戦略を徹底検証！</a:t>
            </a:r>
            <a:r>
              <a:rPr kumimoji="1" lang="ja-JP" altLang="en-US" sz="3200" b="1"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2010</a:t>
            </a:r>
            <a:r>
              <a:rPr kumimoji="1" lang="ja-JP" altLang="en-US"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年</a:t>
            </a:r>
            <a:r>
              <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10</a:t>
            </a:r>
            <a:r>
              <a:rPr kumimoji="1" lang="ja-JP" altLang="en-US"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月</a:t>
            </a:r>
            <a:r>
              <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6</a:t>
            </a:r>
            <a:r>
              <a:rPr kumimoji="1" lang="ja-JP" altLang="en-US"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日</a:t>
            </a:r>
            <a:r>
              <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a:t>
            </a:r>
            <a:r>
              <a:rPr kumimoji="1" lang="ja-JP" altLang="en-US"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水</a:t>
            </a:r>
            <a:r>
              <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 </a:t>
            </a:r>
            <a:r>
              <a:rPr kumimoji="1" lang="ja-JP" altLang="en-US"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午後</a:t>
            </a:r>
            <a:r>
              <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8:00</a:t>
            </a:r>
            <a:r>
              <a:rPr kumimoji="1" lang="ja-JP" altLang="en-US"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rPr>
              <a:t>～２時間生放送</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0" i="0" u="none" strike="noStrike" kern="1200" cap="none" spc="0" normalizeH="0" baseline="0" noProof="0">
              <a:ln>
                <a:noFill/>
              </a:ln>
              <a:solidFill>
                <a:srgbClr val="333399"/>
              </a:solidFill>
              <a:effectLst>
                <a:outerShdw blurRad="38100" dist="38100" dir="2700000" algn="tl">
                  <a:srgbClr val="C0C0C0"/>
                </a:outerShdw>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210382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8FBB26-480B-498C-8F59-5A7656B97488}" type="slidenum">
              <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pic>
        <p:nvPicPr>
          <p:cNvPr id="666627" name="Picture 2" descr="C:\okabe_doc\10attach\TBSひるおび放送_レアアースネタ.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14"/>
          <p:cNvSpPr txBox="1">
            <a:spLocks noChangeArrowheads="1"/>
          </p:cNvSpPr>
          <p:nvPr/>
        </p:nvSpPr>
        <p:spPr bwMode="auto">
          <a:xfrm>
            <a:off x="3348038" y="2349500"/>
            <a:ext cx="5795962" cy="3970338"/>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驚くべきことに、</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主婦向けの</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お昼のワイドショーで、</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レアアースのネタが</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紹介され、</a:t>
            </a:r>
            <a:endParaRPr kumimoji="1" lang="en-US" altLang="ja-JP"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2D2D8A"/>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私のコメントが主婦向けに</a:t>
            </a:r>
            <a:endParaRPr kumimoji="1" lang="en-US" altLang="ja-JP" sz="3600" b="1" i="0" u="none" strike="noStrike" kern="1200" cap="none" spc="0" normalizeH="0" baseline="0" noProof="0" dirty="0">
              <a:ln>
                <a:noFill/>
              </a:ln>
              <a:solidFill>
                <a:srgbClr val="2D2D8A"/>
              </a:solidFill>
              <a:effectLst>
                <a:outerShdw blurRad="38100" dist="38100" dir="2700000" algn="tl">
                  <a:srgbClr val="000000">
                    <a:alpha val="43137"/>
                  </a:srgbClr>
                </a:outerShdw>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2D2D8A"/>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語られる時代</a:t>
            </a:r>
            <a:r>
              <a:rPr kumimoji="1" lang="ja-JP" altLang="en-US" sz="3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となった。</a:t>
            </a:r>
          </a:p>
        </p:txBody>
      </p:sp>
      <p:sp>
        <p:nvSpPr>
          <p:cNvPr id="5" name="正方形/長方形 4"/>
          <p:cNvSpPr/>
          <p:nvPr/>
        </p:nvSpPr>
        <p:spPr>
          <a:xfrm>
            <a:off x="250825" y="466725"/>
            <a:ext cx="7192963" cy="40005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２０１１年１１月１８日　正午　</a:t>
            </a:r>
            <a:r>
              <a:rPr kumimoji="1" lang="en-US" altLang="ja-JP"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TBS</a:t>
            </a:r>
            <a:r>
              <a:rPr kumimoji="1" lang="ja-JP" altLang="en-US"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ＭＳ Ｐゴシック" pitchFamily="50" charset="-128"/>
                <a:cs typeface="+mn-cs"/>
              </a:rPr>
              <a:t>系ワイドショー「ひるおび」のネタ</a:t>
            </a:r>
            <a:endParaRPr kumimoji="1" lang="ja-JP"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5840895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AE1DDD2E-3AED-4072-80DD-DECDC346DAAD}" type="slidenum">
              <a:rPr kumimoji="1" lang="en-US" altLang="ja-JP" sz="1200" b="0" i="0" u="none" strike="noStrike" kern="1200" cap="none" spc="0" normalizeH="0" baseline="0" noProof="0" smtClean="0">
                <a:ln>
                  <a:noFill/>
                </a:ln>
                <a:solidFill>
                  <a:prstClr val="black">
                    <a:tint val="75000"/>
                  </a:prstClr>
                </a:solidFill>
                <a:effectLst/>
                <a:uLnTx/>
                <a:uFillTx/>
                <a:latin typeface="Calibri"/>
                <a:ea typeface="ＭＳ Ｐゴシック" panose="020B0600070205080204" pitchFamily="50" charset="-128"/>
                <a:cs typeface="+mn-cs"/>
              </a:rPr>
              <a:pPr marL="0" marR="0" lvl="0" indent="0" algn="r" defTabSz="914400" rtl="0" eaLnBrk="0" fontAlgn="auto" latinLnBrk="0" hangingPunct="0">
                <a:lnSpc>
                  <a:spcPct val="100000"/>
                </a:lnSpc>
                <a:spcBef>
                  <a:spcPts val="0"/>
                </a:spcBef>
                <a:spcAft>
                  <a:spcPts val="0"/>
                </a:spcAft>
                <a:buClrTx/>
                <a:buSzTx/>
                <a:buFontTx/>
                <a:buNone/>
                <a:tabLst/>
                <a:defRPr/>
              </a:pPr>
              <a:t>58</a:t>
            </a:fld>
            <a:endParaRPr kumimoji="1" lang="en-US" altLang="ja-JP" sz="1200" b="0" i="0" u="none" strike="noStrike" kern="1200" cap="none" spc="0" normalizeH="0" baseline="0" noProof="0">
              <a:ln>
                <a:noFill/>
              </a:ln>
              <a:solidFill>
                <a:prstClr val="black">
                  <a:tint val="75000"/>
                </a:prstClr>
              </a:solidFill>
              <a:effectLst/>
              <a:uLnTx/>
              <a:uFillTx/>
              <a:latin typeface="Calibri"/>
              <a:ea typeface="ＭＳ Ｐゴシック" panose="020B0600070205080204" pitchFamily="50" charset="-128"/>
              <a:cs typeface="+mn-cs"/>
            </a:endParaRPr>
          </a:p>
        </p:txBody>
      </p:sp>
      <p:pic>
        <p:nvPicPr>
          <p:cNvPr id="7016450" name="Picture 2" descr="C:\okabe\15attached\150624-174928-DSC04991_R805.JPG"/>
          <p:cNvPicPr>
            <a:picLocks noChangeAspect="1" noChangeArrowheads="1"/>
          </p:cNvPicPr>
          <p:nvPr/>
        </p:nvPicPr>
        <p:blipFill>
          <a:blip r:embed="rId2" cstate="print"/>
          <a:srcRect/>
          <a:stretch>
            <a:fillRect/>
          </a:stretch>
        </p:blipFill>
        <p:spPr bwMode="auto">
          <a:xfrm>
            <a:off x="2843808" y="2131921"/>
            <a:ext cx="6300192" cy="4726079"/>
          </a:xfrm>
          <a:prstGeom prst="rect">
            <a:avLst/>
          </a:prstGeom>
          <a:noFill/>
        </p:spPr>
      </p:pic>
      <p:sp>
        <p:nvSpPr>
          <p:cNvPr id="4" name="正方形/長方形 3"/>
          <p:cNvSpPr/>
          <p:nvPr/>
        </p:nvSpPr>
        <p:spPr>
          <a:xfrm>
            <a:off x="4887707" y="6211669"/>
            <a:ext cx="3786614"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rPr>
              <a:t>２０１５．６．２４　収録</a:t>
            </a:r>
            <a:endParaRPr kumimoji="1" lang="ja-JP" altLang="en-US" sz="3200" b="0"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endParaRPr>
          </a:p>
        </p:txBody>
      </p:sp>
      <p:sp>
        <p:nvSpPr>
          <p:cNvPr id="5" name="正方形/長方形 4"/>
          <p:cNvSpPr/>
          <p:nvPr/>
        </p:nvSpPr>
        <p:spPr>
          <a:xfrm>
            <a:off x="0" y="0"/>
            <a:ext cx="7716600" cy="280076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rPr>
              <a:t>レアメタルの製錬・リサイクルは</a:t>
            </a:r>
            <a:endParaRPr kumimoji="1" lang="en-US" altLang="ja-JP" sz="44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rPr>
              <a:t>日本が世界をリードしている</a:t>
            </a:r>
            <a:endParaRPr kumimoji="1" lang="en-US" altLang="ja-JP" sz="44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rPr>
              <a:t>重要な産業・技術分野</a:t>
            </a:r>
            <a:endParaRPr kumimoji="1" lang="en-US" altLang="ja-JP" sz="4400" b="0" i="0" u="none" strike="noStrike" kern="1200" cap="none" spc="0" normalizeH="0" baseline="0" noProof="0" dirty="0" smtClean="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400" b="0"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a:t>
            </a:r>
            <a:r>
              <a:rPr kumimoji="1" lang="en-US" altLang="ja-JP" sz="4400" b="0"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NHK</a:t>
            </a:r>
            <a:r>
              <a:rPr kumimoji="1" lang="ja-JP" altLang="en-US" sz="4400" b="0"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 </a:t>
            </a:r>
            <a:r>
              <a:rPr kumimoji="1" lang="en-US" altLang="ja-JP" sz="4400" b="0"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World </a:t>
            </a:r>
            <a:r>
              <a:rPr kumimoji="1" lang="ja-JP" altLang="en-US" sz="4400" b="0" i="0" u="none" strike="noStrike" kern="1200" cap="none" spc="0" normalizeH="0" baseline="0" noProof="0" dirty="0" err="1" smtClean="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にて</a:t>
            </a:r>
            <a:r>
              <a:rPr kumimoji="1" lang="ja-JP" altLang="en-US" sz="4400" b="0" i="0" u="none" strike="noStrike" kern="1200" cap="none" spc="0" normalizeH="0" baseline="0" noProof="0" dirty="0" smtClean="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rPr>
              <a:t>世界に発信</a:t>
            </a:r>
            <a:endParaRPr kumimoji="1" lang="ja-JP" altLang="en-US" sz="4400" b="0" i="0" u="none" strike="noStrike" kern="1200" cap="none" spc="0" normalizeH="0" baseline="0" noProof="0" dirty="0">
              <a:ln>
                <a:noFill/>
              </a:ln>
              <a:solidFill>
                <a:srgbClr val="FF0000"/>
              </a:solidFill>
              <a:effectLst>
                <a:outerShdw blurRad="38100" dist="38100" dir="2700000" algn="tl">
                  <a:srgbClr val="C0C0C0"/>
                </a:outerShdw>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909120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爆発 1 12"/>
          <p:cNvSpPr/>
          <p:nvPr/>
        </p:nvSpPr>
        <p:spPr>
          <a:xfrm>
            <a:off x="3714750" y="1357313"/>
            <a:ext cx="5429250" cy="2500312"/>
          </a:xfrm>
          <a:prstGeom prst="irregularSeal1">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6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63491" name="テキスト ボックス 1"/>
          <p:cNvSpPr txBox="1">
            <a:spLocks noChangeArrowheads="1"/>
          </p:cNvSpPr>
          <p:nvPr/>
        </p:nvSpPr>
        <p:spPr bwMode="auto">
          <a:xfrm>
            <a:off x="254000" y="428625"/>
            <a:ext cx="2246313" cy="584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「領土問題」</a:t>
            </a:r>
          </a:p>
        </p:txBody>
      </p:sp>
      <p:sp>
        <p:nvSpPr>
          <p:cNvPr id="63492" name="テキスト ボックス 2"/>
          <p:cNvSpPr txBox="1">
            <a:spLocks noChangeArrowheads="1"/>
          </p:cNvSpPr>
          <p:nvPr/>
        </p:nvSpPr>
        <p:spPr bwMode="auto">
          <a:xfrm>
            <a:off x="928688" y="1500188"/>
            <a:ext cx="2246312" cy="584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「外交問題」</a:t>
            </a:r>
          </a:p>
        </p:txBody>
      </p:sp>
      <p:sp>
        <p:nvSpPr>
          <p:cNvPr id="63493" name="テキスト ボックス 3"/>
          <p:cNvSpPr txBox="1">
            <a:spLocks noChangeArrowheads="1"/>
          </p:cNvSpPr>
          <p:nvPr/>
        </p:nvSpPr>
        <p:spPr bwMode="auto">
          <a:xfrm>
            <a:off x="1571625" y="2643188"/>
            <a:ext cx="2246313" cy="584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「政治問題」</a:t>
            </a:r>
          </a:p>
        </p:txBody>
      </p:sp>
      <p:sp>
        <p:nvSpPr>
          <p:cNvPr id="63494" name="テキスト ボックス 4"/>
          <p:cNvSpPr txBox="1">
            <a:spLocks noChangeArrowheads="1"/>
          </p:cNvSpPr>
          <p:nvPr/>
        </p:nvSpPr>
        <p:spPr bwMode="auto">
          <a:xfrm>
            <a:off x="2071688" y="3714750"/>
            <a:ext cx="2246312" cy="584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「貿易問題」</a:t>
            </a:r>
          </a:p>
        </p:txBody>
      </p:sp>
      <p:sp>
        <p:nvSpPr>
          <p:cNvPr id="63495" name="テキスト ボックス 5"/>
          <p:cNvSpPr txBox="1">
            <a:spLocks noChangeArrowheads="1"/>
          </p:cNvSpPr>
          <p:nvPr/>
        </p:nvSpPr>
        <p:spPr bwMode="auto">
          <a:xfrm>
            <a:off x="2786063" y="4714875"/>
            <a:ext cx="2759075" cy="7080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B050"/>
                </a:solidFill>
                <a:effectLst/>
                <a:uLnTx/>
                <a:uFillTx/>
                <a:latin typeface="Arial" pitchFamily="34" charset="0"/>
                <a:ea typeface="ＭＳ Ｐゴシック" pitchFamily="50" charset="-128"/>
                <a:cs typeface="+mn-cs"/>
              </a:rPr>
              <a:t>「産業問題」</a:t>
            </a:r>
          </a:p>
        </p:txBody>
      </p:sp>
      <p:sp>
        <p:nvSpPr>
          <p:cNvPr id="63496" name="テキスト ボックス 6"/>
          <p:cNvSpPr txBox="1">
            <a:spLocks noChangeArrowheads="1"/>
          </p:cNvSpPr>
          <p:nvPr/>
        </p:nvSpPr>
        <p:spPr bwMode="auto">
          <a:xfrm>
            <a:off x="3786188" y="5786438"/>
            <a:ext cx="2246312" cy="584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t>「経済問題」</a:t>
            </a:r>
          </a:p>
        </p:txBody>
      </p:sp>
      <p:sp>
        <p:nvSpPr>
          <p:cNvPr id="63497" name="テキスト ボックス 7"/>
          <p:cNvSpPr txBox="1">
            <a:spLocks noChangeArrowheads="1"/>
          </p:cNvSpPr>
          <p:nvPr/>
        </p:nvSpPr>
        <p:spPr bwMode="auto">
          <a:xfrm>
            <a:off x="3571875" y="428625"/>
            <a:ext cx="2759075" cy="7080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6666FF"/>
                </a:solidFill>
                <a:effectLst/>
                <a:uLnTx/>
                <a:uFillTx/>
                <a:latin typeface="Arial" pitchFamily="34" charset="0"/>
                <a:ea typeface="ＭＳ Ｐゴシック" pitchFamily="50" charset="-128"/>
                <a:cs typeface="+mn-cs"/>
              </a:rPr>
              <a:t>「資源問題」</a:t>
            </a:r>
          </a:p>
        </p:txBody>
      </p:sp>
      <p:sp>
        <p:nvSpPr>
          <p:cNvPr id="63498" name="テキスト ボックス 8"/>
          <p:cNvSpPr txBox="1">
            <a:spLocks noChangeArrowheads="1"/>
          </p:cNvSpPr>
          <p:nvPr/>
        </p:nvSpPr>
        <p:spPr bwMode="auto">
          <a:xfrm>
            <a:off x="6326188" y="428625"/>
            <a:ext cx="2759075" cy="7080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「環境問題」</a:t>
            </a:r>
          </a:p>
        </p:txBody>
      </p:sp>
      <p:sp>
        <p:nvSpPr>
          <p:cNvPr id="63499" name="テキスト ボックス 9"/>
          <p:cNvSpPr txBox="1">
            <a:spLocks noChangeArrowheads="1"/>
          </p:cNvSpPr>
          <p:nvPr/>
        </p:nvSpPr>
        <p:spPr bwMode="auto">
          <a:xfrm>
            <a:off x="5072063" y="4214813"/>
            <a:ext cx="2759075" cy="7080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B050"/>
                </a:solidFill>
                <a:effectLst/>
                <a:uLnTx/>
                <a:uFillTx/>
                <a:latin typeface="Arial" pitchFamily="34" charset="0"/>
                <a:ea typeface="ＭＳ Ｐゴシック" pitchFamily="50" charset="-128"/>
                <a:cs typeface="+mn-cs"/>
              </a:rPr>
              <a:t>「技術問題」</a:t>
            </a:r>
          </a:p>
        </p:txBody>
      </p:sp>
      <p:sp>
        <p:nvSpPr>
          <p:cNvPr id="63500" name="テキスト ボックス 10"/>
          <p:cNvSpPr txBox="1">
            <a:spLocks noChangeArrowheads="1"/>
          </p:cNvSpPr>
          <p:nvPr/>
        </p:nvSpPr>
        <p:spPr bwMode="auto">
          <a:xfrm>
            <a:off x="6384925" y="3643313"/>
            <a:ext cx="2759075" cy="708025"/>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000" b="1" i="0" u="none" strike="noStrike" kern="1200" cap="none" spc="0" normalizeH="0" baseline="0" noProof="0">
                <a:ln>
                  <a:noFill/>
                </a:ln>
                <a:solidFill>
                  <a:srgbClr val="00B050"/>
                </a:solidFill>
                <a:effectLst/>
                <a:uLnTx/>
                <a:uFillTx/>
                <a:latin typeface="Arial" pitchFamily="34" charset="0"/>
                <a:ea typeface="ＭＳ Ｐゴシック" pitchFamily="50" charset="-128"/>
                <a:cs typeface="+mn-cs"/>
              </a:rPr>
              <a:t>「特許問題」</a:t>
            </a:r>
          </a:p>
        </p:txBody>
      </p:sp>
      <p:sp>
        <p:nvSpPr>
          <p:cNvPr id="63501" name="テキスト ボックス 11"/>
          <p:cNvSpPr txBox="1">
            <a:spLocks noChangeArrowheads="1"/>
          </p:cNvSpPr>
          <p:nvPr/>
        </p:nvSpPr>
        <p:spPr bwMode="auto">
          <a:xfrm>
            <a:off x="4400550" y="2200275"/>
            <a:ext cx="4281488" cy="769938"/>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レアメタルの問題</a:t>
            </a:r>
          </a:p>
        </p:txBody>
      </p:sp>
    </p:spTree>
    <p:extLst>
      <p:ext uri="{BB962C8B-B14F-4D97-AF65-F5344CB8AC3E}">
        <p14:creationId xmlns:p14="http://schemas.microsoft.com/office/powerpoint/2010/main" val="3236309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23021" t="4815" r="22812" b="1481"/>
          <a:stretch/>
        </p:blipFill>
        <p:spPr>
          <a:xfrm>
            <a:off x="914400" y="-38100"/>
            <a:ext cx="7086901" cy="6896100"/>
          </a:xfrm>
          <a:prstGeom prst="rect">
            <a:avLst/>
          </a:prstGeom>
        </p:spPr>
      </p:pic>
      <p:sp>
        <p:nvSpPr>
          <p:cNvPr id="5" name="正方形/長方形 4"/>
          <p:cNvSpPr/>
          <p:nvPr/>
        </p:nvSpPr>
        <p:spPr>
          <a:xfrm>
            <a:off x="35440" y="5042118"/>
            <a:ext cx="9381094" cy="1815882"/>
          </a:xfrm>
          <a:prstGeom prst="rect">
            <a:avLst/>
          </a:prstGeom>
        </p:spPr>
        <p:txBody>
          <a:bodyPr wrap="none">
            <a:spAutoFit/>
          </a:bodyPr>
          <a:lstStyle/>
          <a:p>
            <a:r>
              <a:rPr lang="ja-JP" altLang="en-US" sz="2800" b="1" dirty="0" smtClean="0">
                <a:solidFill>
                  <a:srgbClr val="FF0000"/>
                </a:solidFill>
                <a:effectLst>
                  <a:outerShdw blurRad="38100" dist="38100" dir="2700000" algn="tl">
                    <a:srgbClr val="000000">
                      <a:alpha val="43137"/>
                    </a:srgbClr>
                  </a:outerShdw>
                </a:effectLst>
                <a:latin typeface="+mn-ea"/>
              </a:rPr>
              <a:t>長年、岡部が主張していることは、一貫して同じであるが、</a:t>
            </a:r>
            <a:endParaRPr lang="en-US" altLang="ja-JP" sz="2800" b="1" dirty="0" smtClean="0">
              <a:solidFill>
                <a:srgbClr val="FF0000"/>
              </a:solidFill>
              <a:effectLst>
                <a:outerShdw blurRad="38100" dist="38100" dir="2700000" algn="tl">
                  <a:srgbClr val="000000">
                    <a:alpha val="43137"/>
                  </a:srgbClr>
                </a:outerShdw>
              </a:effectLst>
              <a:latin typeface="+mn-ea"/>
            </a:endParaRPr>
          </a:p>
          <a:p>
            <a:r>
              <a:rPr lang="ja-JP" altLang="en-US" sz="2800" b="1" dirty="0" smtClean="0">
                <a:solidFill>
                  <a:srgbClr val="FF0000"/>
                </a:solidFill>
                <a:effectLst>
                  <a:outerShdw blurRad="38100" dist="38100" dir="2700000" algn="tl">
                    <a:srgbClr val="000000">
                      <a:alpha val="43137"/>
                    </a:srgbClr>
                  </a:outerShdw>
                </a:effectLst>
                <a:latin typeface="+mn-ea"/>
              </a:rPr>
              <a:t>世の中が変化した結果、</a:t>
            </a:r>
            <a:endParaRPr lang="en-US" altLang="ja-JP" sz="2800" b="1" dirty="0">
              <a:solidFill>
                <a:srgbClr val="FF0000"/>
              </a:solidFill>
              <a:effectLst>
                <a:outerShdw blurRad="38100" dist="38100" dir="2700000" algn="tl">
                  <a:srgbClr val="000000">
                    <a:alpha val="43137"/>
                  </a:srgbClr>
                </a:outerShdw>
              </a:effectLst>
              <a:latin typeface="+mn-ea"/>
            </a:endParaRPr>
          </a:p>
          <a:p>
            <a:r>
              <a:rPr lang="en-US" altLang="ja-JP" sz="2800" b="1" dirty="0" smtClean="0">
                <a:solidFill>
                  <a:srgbClr val="FF0000"/>
                </a:solidFill>
                <a:effectLst>
                  <a:outerShdw blurRad="38100" dist="38100" dir="2700000" algn="tl">
                    <a:srgbClr val="000000">
                      <a:alpha val="43137"/>
                    </a:srgbClr>
                  </a:outerShdw>
                </a:effectLst>
                <a:latin typeface="+mn-ea"/>
              </a:rPr>
              <a:t>2024</a:t>
            </a:r>
            <a:r>
              <a:rPr lang="ja-JP" altLang="en-US" sz="2800" b="1" dirty="0">
                <a:solidFill>
                  <a:srgbClr val="FF0000"/>
                </a:solidFill>
                <a:effectLst>
                  <a:outerShdw blurRad="38100" dist="38100" dir="2700000" algn="tl">
                    <a:srgbClr val="000000">
                      <a:alpha val="43137"/>
                    </a:srgbClr>
                  </a:outerShdw>
                </a:effectLst>
                <a:latin typeface="+mn-ea"/>
              </a:rPr>
              <a:t>年</a:t>
            </a:r>
            <a:r>
              <a:rPr lang="en-US" altLang="ja-JP" sz="2800" b="1" dirty="0">
                <a:solidFill>
                  <a:srgbClr val="FF0000"/>
                </a:solidFill>
                <a:effectLst>
                  <a:outerShdw blurRad="38100" dist="38100" dir="2700000" algn="tl">
                    <a:srgbClr val="000000">
                      <a:alpha val="43137"/>
                    </a:srgbClr>
                  </a:outerShdw>
                </a:effectLst>
                <a:latin typeface="+mn-ea"/>
              </a:rPr>
              <a:t>2</a:t>
            </a:r>
            <a:r>
              <a:rPr lang="ja-JP" altLang="en-US" sz="2800" b="1" dirty="0">
                <a:solidFill>
                  <a:srgbClr val="FF0000"/>
                </a:solidFill>
                <a:effectLst>
                  <a:outerShdw blurRad="38100" dist="38100" dir="2700000" algn="tl">
                    <a:srgbClr val="000000">
                      <a:alpha val="43137"/>
                    </a:srgbClr>
                  </a:outerShdw>
                </a:effectLst>
                <a:latin typeface="+mn-ea"/>
              </a:rPr>
              <a:t>月</a:t>
            </a:r>
            <a:r>
              <a:rPr lang="en-US" altLang="ja-JP" sz="2800" b="1" dirty="0">
                <a:solidFill>
                  <a:srgbClr val="FF0000"/>
                </a:solidFill>
                <a:effectLst>
                  <a:outerShdw blurRad="38100" dist="38100" dir="2700000" algn="tl">
                    <a:srgbClr val="000000">
                      <a:alpha val="43137"/>
                    </a:srgbClr>
                  </a:outerShdw>
                </a:effectLst>
                <a:latin typeface="+mn-ea"/>
              </a:rPr>
              <a:t>1</a:t>
            </a:r>
            <a:r>
              <a:rPr lang="ja-JP" altLang="en-US" sz="2800" b="1" dirty="0" smtClean="0">
                <a:solidFill>
                  <a:srgbClr val="FF0000"/>
                </a:solidFill>
                <a:effectLst>
                  <a:outerShdw blurRad="38100" dist="38100" dir="2700000" algn="tl">
                    <a:srgbClr val="000000">
                      <a:alpha val="43137"/>
                    </a:srgbClr>
                  </a:outerShdw>
                </a:effectLst>
                <a:latin typeface="+mn-ea"/>
              </a:rPr>
              <a:t>日の日経電子版の記事が大きな反響を呼んだ！</a:t>
            </a:r>
            <a:endParaRPr lang="en-US" altLang="ja-JP" sz="2800" b="1" dirty="0" smtClean="0">
              <a:solidFill>
                <a:srgbClr val="FF0000"/>
              </a:solidFill>
              <a:effectLst>
                <a:outerShdw blurRad="38100" dist="38100" dir="2700000" algn="tl">
                  <a:srgbClr val="000000">
                    <a:alpha val="43137"/>
                  </a:srgbClr>
                </a:outerShdw>
              </a:effectLst>
              <a:latin typeface="+mn-ea"/>
            </a:endParaRPr>
          </a:p>
          <a:p>
            <a:endParaRPr lang="en-US" altLang="ja-JP" sz="2800" b="1" dirty="0">
              <a:solidFill>
                <a:srgbClr val="FF0000"/>
              </a:solidFill>
              <a:effectLst>
                <a:outerShdw blurRad="38100" dist="38100" dir="2700000" algn="tl">
                  <a:srgbClr val="000000">
                    <a:alpha val="43137"/>
                  </a:srgbClr>
                </a:outerShdw>
              </a:effectLst>
              <a:latin typeface="+mn-ea"/>
            </a:endParaRPr>
          </a:p>
        </p:txBody>
      </p:sp>
      <p:cxnSp>
        <p:nvCxnSpPr>
          <p:cNvPr id="7" name="直線コネクタ 6"/>
          <p:cNvCxnSpPr/>
          <p:nvPr/>
        </p:nvCxnSpPr>
        <p:spPr bwMode="auto">
          <a:xfrm>
            <a:off x="1295400" y="2600325"/>
            <a:ext cx="3609975" cy="0"/>
          </a:xfrm>
          <a:prstGeom prst="line">
            <a:avLst/>
          </a:prstGeom>
          <a:solidFill>
            <a:schemeClr val="bg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872314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1" y="1305342"/>
            <a:ext cx="8512586" cy="415498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メディアでの話題</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rPr>
              <a:t>銅、ニッケル、コバルト、リチウム、希土類</a:t>
            </a:r>
            <a:endParaRPr kumimoji="1" lang="en-US" altLang="ja-JP" sz="4400" b="1" i="0" u="none" strike="noStrike" kern="1200" cap="none" spc="0" normalizeH="0" baseline="0" noProof="0" dirty="0" smtClean="0">
              <a:ln>
                <a:noFill/>
              </a:ln>
              <a:solidFill>
                <a:prstClr val="white"/>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5033199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2438" t="20697" r="41731" b="11176"/>
          <a:stretch/>
        </p:blipFill>
        <p:spPr>
          <a:xfrm>
            <a:off x="9756576" y="-99392"/>
            <a:ext cx="6710516" cy="6858000"/>
          </a:xfrm>
          <a:prstGeom prst="rect">
            <a:avLst/>
          </a:prstGeom>
        </p:spPr>
      </p:pic>
      <p:pic>
        <p:nvPicPr>
          <p:cNvPr id="3" name="図 2"/>
          <p:cNvPicPr>
            <a:picLocks noChangeAspect="1"/>
          </p:cNvPicPr>
          <p:nvPr/>
        </p:nvPicPr>
        <p:blipFill rotWithShape="1">
          <a:blip r:embed="rId3"/>
          <a:srcRect l="23624" t="4067" r="22826" b="2834"/>
          <a:stretch/>
        </p:blipFill>
        <p:spPr>
          <a:xfrm>
            <a:off x="1187624" y="97190"/>
            <a:ext cx="6913309" cy="6760810"/>
          </a:xfrm>
          <a:prstGeom prst="rect">
            <a:avLst/>
          </a:prstGeom>
        </p:spPr>
      </p:pic>
      <p:sp>
        <p:nvSpPr>
          <p:cNvPr id="5" name="テキスト ボックス 4"/>
          <p:cNvSpPr txBox="1"/>
          <p:nvPr/>
        </p:nvSpPr>
        <p:spPr>
          <a:xfrm>
            <a:off x="179512" y="5589240"/>
            <a:ext cx="3392275" cy="95410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2022</a:t>
            </a:r>
            <a:r>
              <a:rPr kumimoji="1" lang="ja-JP" altLang="en-US"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年</a:t>
            </a:r>
            <a:r>
              <a:rPr kumimoji="1" lang="en-US" altLang="ja-JP"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5</a:t>
            </a:r>
            <a:r>
              <a:rPr kumimoji="1" lang="ja-JP" altLang="en-US"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月</a:t>
            </a:r>
            <a:r>
              <a:rPr kumimoji="1" lang="en-US" altLang="ja-JP"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22</a:t>
            </a:r>
            <a:r>
              <a:rPr kumimoji="1" lang="ja-JP" altLang="en-US"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日（日）</a:t>
            </a:r>
            <a:endParaRPr kumimoji="1" lang="en-US" altLang="ja-JP"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日本経済新聞　</a:t>
            </a:r>
            <a:r>
              <a:rPr kumimoji="1" lang="en-US" altLang="ja-JP"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7</a:t>
            </a:r>
            <a:r>
              <a:rPr kumimoji="1" lang="ja-JP" altLang="en-US"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面</a:t>
            </a:r>
            <a:endParaRPr kumimoji="1" lang="ja-JP" altLang="en-US" sz="2800" b="1" i="0" u="none" strike="noStrike" kern="1200" cap="none" spc="0" normalizeH="0" baseline="0" noProof="0" dirty="0">
              <a:ln>
                <a:noFill/>
              </a:ln>
              <a:solidFill>
                <a:srgbClr val="0000FF"/>
              </a:solidFill>
              <a:effectLst/>
              <a:uLnTx/>
              <a:uFillTx/>
              <a:latin typeface="Arial" pitchFamily="34" charset="0"/>
              <a:ea typeface="ＭＳ Ｐゴシック" pitchFamily="50" charset="-128"/>
              <a:cs typeface="+mn-cs"/>
            </a:endParaRPr>
          </a:p>
        </p:txBody>
      </p:sp>
      <p:sp>
        <p:nvSpPr>
          <p:cNvPr id="6" name="楕円 5"/>
          <p:cNvSpPr/>
          <p:nvPr/>
        </p:nvSpPr>
        <p:spPr>
          <a:xfrm>
            <a:off x="6372200" y="764704"/>
            <a:ext cx="2016224" cy="403244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263957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548680"/>
            <a:ext cx="8564158" cy="674030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２年前の銅の価格は、約６０万円／トン</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今の銅</a:t>
            </a:r>
            <a:r>
              <a:rPr kumimoji="1" lang="ja-JP" altLang="en-US" sz="24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の価格は</a:t>
            </a:r>
            <a:r>
              <a:rPr kumimoji="1" lang="ja-JP" altLang="en-US" sz="24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　約１２０万円</a:t>
            </a:r>
            <a:r>
              <a:rPr kumimoji="1" lang="ja-JP" altLang="en-US" sz="24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a:t>
            </a:r>
            <a:r>
              <a:rPr kumimoji="1" lang="ja-JP" altLang="en-US" sz="24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トン　（倍になった）</a:t>
            </a:r>
            <a:endParaRPr kumimoji="1" lang="en-US" altLang="ja-JP" sz="24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仮に銅</a:t>
            </a:r>
            <a:r>
              <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の</a:t>
            </a: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価格が、</a:t>
            </a:r>
            <a:r>
              <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　２４０万円</a:t>
            </a:r>
            <a:r>
              <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／トン　</a:t>
            </a: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（今の倍）になると、</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５円硬貨や、１０円硬貨に使われている銅の価値は、</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硬貨の価値を超える。</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→違法ではあるが、硬貨を集めて、</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　</a:t>
            </a: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　鋳つぶして銅を回収した方が儲かる</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以上が、記事の内容</a:t>
            </a:r>
            <a:endParaRPr kumimoji="1" lang="en-US" altLang="ja-JP"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銅の価格が２００万円／トンを超えるとは思えないが、</a:t>
            </a: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仮に、世界戦争が勃発すると、そのような事態も起こり得る。</a:t>
            </a:r>
            <a:endParaRPr kumimoji="1" lang="en-US" altLang="ja-JP"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34562658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67544" y="548680"/>
            <a:ext cx="8564158" cy="48320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この記事の裏話：</a:t>
            </a:r>
            <a:endParaRPr kumimoji="1" lang="en-US" altLang="ja-JP"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５０年後は、銅がレアメタルに</a:t>
            </a:r>
            <a:endParaRPr kumimoji="1" lang="en-US" altLang="ja-JP" sz="28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となると記事であるが、</a:t>
            </a:r>
            <a:endParaRPr kumimoji="1" lang="en-US" altLang="ja-JP"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実は、同時に、岡部は、イノベーションがおこれば、</a:t>
            </a:r>
            <a:endParaRPr kumimoji="1" lang="en-US" altLang="ja-JP"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rPr>
              <a:t>５０年後は、チタンがレアメタルからベースメタルになる</a:t>
            </a:r>
            <a:endParaRPr kumimoji="1" lang="en-US" altLang="ja-JP" sz="2800" b="1" i="0" u="none" strike="noStrike" kern="1200" cap="none" spc="0" normalizeH="0" baseline="0" noProof="0" dirty="0" smtClean="0">
              <a:ln>
                <a:noFill/>
              </a:ln>
              <a:solidFill>
                <a:srgbClr val="0000FF"/>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と打ち込んでいたが、チタン</a:t>
            </a:r>
            <a:r>
              <a:rPr kumimoji="1" lang="ja-JP" altLang="en-US" sz="2800" b="1"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mn-cs"/>
              </a:rPr>
              <a:t>の話は</a:t>
            </a:r>
            <a:r>
              <a:rPr kumimoji="1" lang="ja-JP" altLang="en-US"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没になった。</a:t>
            </a:r>
            <a:endParaRPr kumimoji="1" lang="en-US" altLang="ja-JP" sz="2800" b="1"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1"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40334447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33069" t="12901" r="33463" b="8701"/>
          <a:stretch/>
        </p:blipFill>
        <p:spPr>
          <a:xfrm>
            <a:off x="683568" y="0"/>
            <a:ext cx="7344816" cy="9677875"/>
          </a:xfrm>
          <a:prstGeom prst="rect">
            <a:avLst/>
          </a:prstGeom>
        </p:spPr>
      </p:pic>
      <p:sp>
        <p:nvSpPr>
          <p:cNvPr id="3" name="楕円 2"/>
          <p:cNvSpPr/>
          <p:nvPr/>
        </p:nvSpPr>
        <p:spPr>
          <a:xfrm>
            <a:off x="6516216" y="908720"/>
            <a:ext cx="1296144" cy="295232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楕円 4"/>
          <p:cNvSpPr/>
          <p:nvPr/>
        </p:nvSpPr>
        <p:spPr>
          <a:xfrm>
            <a:off x="4067944" y="908720"/>
            <a:ext cx="1152128" cy="2736304"/>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8274227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srcRect l="26769" t="2401" r="27951" b="15000"/>
          <a:stretch/>
        </p:blipFill>
        <p:spPr>
          <a:xfrm>
            <a:off x="467544" y="0"/>
            <a:ext cx="7973523" cy="8181528"/>
          </a:xfrm>
          <a:prstGeom prst="rect">
            <a:avLst/>
          </a:prstGeom>
        </p:spPr>
      </p:pic>
      <p:sp>
        <p:nvSpPr>
          <p:cNvPr id="3" name="楕円 2"/>
          <p:cNvSpPr/>
          <p:nvPr/>
        </p:nvSpPr>
        <p:spPr>
          <a:xfrm>
            <a:off x="3140227" y="3501008"/>
            <a:ext cx="1296144" cy="3390528"/>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792542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31888" t="4500" r="30706" b="7301"/>
          <a:stretch/>
        </p:blipFill>
        <p:spPr>
          <a:xfrm>
            <a:off x="1043608" y="0"/>
            <a:ext cx="7580198" cy="10053736"/>
          </a:xfrm>
          <a:prstGeom prst="rect">
            <a:avLst/>
          </a:prstGeom>
        </p:spPr>
      </p:pic>
      <p:sp>
        <p:nvSpPr>
          <p:cNvPr id="4" name="楕円 3"/>
          <p:cNvSpPr/>
          <p:nvPr/>
        </p:nvSpPr>
        <p:spPr>
          <a:xfrm>
            <a:off x="7092280" y="2492896"/>
            <a:ext cx="1296144" cy="4176464"/>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823032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3" descr="THO20131026_19032440_0072.jpg"/>
          <p:cNvPicPr>
            <a:picLocks noChangeAspect="1"/>
          </p:cNvPicPr>
          <p:nvPr/>
        </p:nvPicPr>
        <p:blipFill>
          <a:blip r:embed="rId3" cstate="print"/>
          <a:srcRect l="42834" t="17329" r="27950" b="15582"/>
          <a:stretch>
            <a:fillRect/>
          </a:stretch>
        </p:blipFill>
        <p:spPr bwMode="auto">
          <a:xfrm>
            <a:off x="3163349" y="2856829"/>
            <a:ext cx="2272747" cy="3995920"/>
          </a:xfrm>
          <a:prstGeom prst="rect">
            <a:avLst/>
          </a:prstGeom>
          <a:noFill/>
          <a:ln w="9525">
            <a:noFill/>
            <a:miter lim="800000"/>
            <a:headEnd/>
            <a:tailEnd/>
          </a:ln>
        </p:spPr>
      </p:pic>
      <p:sp>
        <p:nvSpPr>
          <p:cNvPr id="164871" name="Text Box 12"/>
          <p:cNvSpPr txBox="1">
            <a:spLocks noChangeArrowheads="1"/>
          </p:cNvSpPr>
          <p:nvPr/>
        </p:nvSpPr>
        <p:spPr bwMode="auto">
          <a:xfrm>
            <a:off x="467544" y="1268760"/>
            <a:ext cx="7848872" cy="132343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rPr>
              <a:t>レアメタル</a:t>
            </a:r>
            <a:r>
              <a:rPr kumimoji="1" lang="ja-JP" altLang="en-US" sz="40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の</a:t>
            </a:r>
            <a:r>
              <a:rPr kumimoji="1" lang="ja-JP" altLang="en-US" sz="40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最近の状況</a:t>
            </a:r>
            <a:r>
              <a:rPr kumimoji="1" lang="ja-JP" altLang="en-US" sz="40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と</a:t>
            </a:r>
            <a:endParaRPr kumimoji="1" lang="en-US" altLang="ja-JP" sz="40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000" b="1" i="0" u="none" strike="noStrike" kern="1200" cap="none" spc="0" normalizeH="0" baseline="0" noProof="0" dirty="0" smtClean="0">
                <a:ln>
                  <a:noFill/>
                </a:ln>
                <a:solidFill>
                  <a:srgbClr val="0033CC"/>
                </a:solidFill>
                <a:effectLst/>
                <a:uLnTx/>
                <a:uFillTx/>
                <a:latin typeface="Arial" pitchFamily="34" charset="0"/>
                <a:ea typeface="ＭＳ Ｐゴシック" pitchFamily="50" charset="-128"/>
                <a:cs typeface="+mn-cs"/>
              </a:rPr>
              <a:t>問題点、ボトルネック</a:t>
            </a:r>
            <a:endParaRPr kumimoji="1" lang="en-US" altLang="ja-JP" sz="4000" b="1" i="0" u="none" strike="noStrike" kern="1200" cap="none" spc="0" normalizeH="0" baseline="0" noProof="0" dirty="0">
              <a:ln>
                <a:noFill/>
              </a:ln>
              <a:solidFill>
                <a:srgbClr val="0033CC"/>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21068968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30707" t="5900" r="30707" b="3101"/>
          <a:stretch/>
        </p:blipFill>
        <p:spPr>
          <a:xfrm>
            <a:off x="755576" y="-387424"/>
            <a:ext cx="7056784" cy="9361040"/>
          </a:xfrm>
          <a:prstGeom prst="rect">
            <a:avLst/>
          </a:prstGeom>
        </p:spPr>
      </p:pic>
      <p:sp>
        <p:nvSpPr>
          <p:cNvPr id="4" name="楕円 3"/>
          <p:cNvSpPr/>
          <p:nvPr/>
        </p:nvSpPr>
        <p:spPr>
          <a:xfrm>
            <a:off x="539552" y="2132856"/>
            <a:ext cx="3096344" cy="3168352"/>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16928772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3" descr="THO20131026_19032440_0072.jpg"/>
          <p:cNvPicPr>
            <a:picLocks noChangeAspect="1"/>
          </p:cNvPicPr>
          <p:nvPr/>
        </p:nvPicPr>
        <p:blipFill>
          <a:blip r:embed="rId2" cstate="print"/>
          <a:srcRect l="42834" t="17329" r="27950" b="15582"/>
          <a:stretch>
            <a:fillRect/>
          </a:stretch>
        </p:blipFill>
        <p:spPr bwMode="auto">
          <a:xfrm>
            <a:off x="7404663" y="1416334"/>
            <a:ext cx="1772380" cy="3116182"/>
          </a:xfrm>
          <a:prstGeom prst="rect">
            <a:avLst/>
          </a:prstGeom>
          <a:noFill/>
          <a:ln w="9525">
            <a:noFill/>
            <a:miter lim="800000"/>
            <a:headEnd/>
            <a:tailEnd/>
          </a:ln>
        </p:spPr>
      </p:pic>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09BCB0B-B47C-4DC6-A99C-3423F6082EEA}"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テキスト ボックス 4"/>
          <p:cNvSpPr txBox="1"/>
          <p:nvPr/>
        </p:nvSpPr>
        <p:spPr>
          <a:xfrm>
            <a:off x="152487" y="620688"/>
            <a:ext cx="8505855" cy="406265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Bottlenecks in supply chain in EV (with respect to REMs)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Mining &amp; feed supply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	</a:t>
            </a:r>
            <a:r>
              <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a:t>
            </a:r>
            <a:endPar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Smelting &amp; refining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	</a:t>
            </a:r>
            <a:r>
              <a:rPr kumimoji="1" lang="ja-JP"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Alloy and magnet production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	</a:t>
            </a:r>
            <a:r>
              <a:rPr kumimoji="1" lang="ja-JP"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Motor production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	</a:t>
            </a:r>
            <a:r>
              <a:rPr kumimoji="1" lang="ja-JP" altLang="en-US"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EV production </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6" name="正方形/長方形 5"/>
          <p:cNvSpPr/>
          <p:nvPr/>
        </p:nvSpPr>
        <p:spPr bwMode="auto">
          <a:xfrm>
            <a:off x="3491880" y="1481021"/>
            <a:ext cx="2691254" cy="40952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7" name="正方形/長方形 6"/>
          <p:cNvSpPr/>
          <p:nvPr/>
        </p:nvSpPr>
        <p:spPr bwMode="auto">
          <a:xfrm>
            <a:off x="6372200" y="1844824"/>
            <a:ext cx="1296144"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9" name="正方形/長方形 8"/>
          <p:cNvSpPr/>
          <p:nvPr/>
        </p:nvSpPr>
        <p:spPr>
          <a:xfrm>
            <a:off x="3933216" y="1081947"/>
            <a:ext cx="240322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Global market share</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0" name="正方形/長方形 9"/>
          <p:cNvSpPr/>
          <p:nvPr/>
        </p:nvSpPr>
        <p:spPr>
          <a:xfrm>
            <a:off x="3465592" y="1517660"/>
            <a:ext cx="82586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China</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1" name="正方形/長方形 10"/>
          <p:cNvSpPr/>
          <p:nvPr/>
        </p:nvSpPr>
        <p:spPr bwMode="auto">
          <a:xfrm>
            <a:off x="6183134" y="1481021"/>
            <a:ext cx="670956" cy="409522"/>
          </a:xfrm>
          <a:prstGeom prst="rect">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12" name="正方形/長方形 11"/>
          <p:cNvSpPr/>
          <p:nvPr/>
        </p:nvSpPr>
        <p:spPr>
          <a:xfrm rot="19076710">
            <a:off x="6155542" y="1361547"/>
            <a:ext cx="803425" cy="2616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050" b="1" i="0" u="none" strike="noStrike" kern="1200" cap="none" spc="0" normalizeH="0" baseline="0" noProof="0" dirty="0" err="1"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Austraria</a:t>
            </a:r>
            <a:endParaRPr kumimoji="1" lang="en-US" altLang="ja-JP"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3" name="正方形/長方形 12"/>
          <p:cNvSpPr/>
          <p:nvPr/>
        </p:nvSpPr>
        <p:spPr bwMode="auto">
          <a:xfrm>
            <a:off x="6854090" y="1481021"/>
            <a:ext cx="337155" cy="409522"/>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14" name="正方形/長方形 13"/>
          <p:cNvSpPr/>
          <p:nvPr/>
        </p:nvSpPr>
        <p:spPr>
          <a:xfrm rot="18769413">
            <a:off x="6797793" y="1558449"/>
            <a:ext cx="508473" cy="276999"/>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USA</a:t>
            </a:r>
            <a:endParaRPr kumimoji="1" lang="en-US" altLang="ja-JP"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5" name="正方形/長方形 14"/>
          <p:cNvSpPr/>
          <p:nvPr/>
        </p:nvSpPr>
        <p:spPr bwMode="auto">
          <a:xfrm>
            <a:off x="3491880" y="2032130"/>
            <a:ext cx="3699366" cy="40952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16" name="正方形/長方形 15"/>
          <p:cNvSpPr/>
          <p:nvPr/>
        </p:nvSpPr>
        <p:spPr>
          <a:xfrm>
            <a:off x="3465592" y="2068769"/>
            <a:ext cx="1135227"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China</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17" name="正方形/長方形 16"/>
          <p:cNvSpPr/>
          <p:nvPr/>
        </p:nvSpPr>
        <p:spPr bwMode="auto">
          <a:xfrm>
            <a:off x="3491880" y="2606295"/>
            <a:ext cx="2691254" cy="40952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18" name="正方形/長方形 17"/>
          <p:cNvSpPr/>
          <p:nvPr/>
        </p:nvSpPr>
        <p:spPr bwMode="auto">
          <a:xfrm>
            <a:off x="6372200" y="2970098"/>
            <a:ext cx="1296144"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19" name="正方形/長方形 18"/>
          <p:cNvSpPr/>
          <p:nvPr/>
        </p:nvSpPr>
        <p:spPr>
          <a:xfrm>
            <a:off x="3465592" y="2642934"/>
            <a:ext cx="82586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China</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0" name="正方形/長方形 19"/>
          <p:cNvSpPr/>
          <p:nvPr/>
        </p:nvSpPr>
        <p:spPr bwMode="auto">
          <a:xfrm>
            <a:off x="6183134" y="2606295"/>
            <a:ext cx="306609" cy="40952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21" name="正方形/長方形 20"/>
          <p:cNvSpPr/>
          <p:nvPr/>
        </p:nvSpPr>
        <p:spPr bwMode="auto">
          <a:xfrm>
            <a:off x="6489743" y="2606295"/>
            <a:ext cx="701503" cy="4095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22" name="正方形/長方形 21"/>
          <p:cNvSpPr/>
          <p:nvPr/>
        </p:nvSpPr>
        <p:spPr>
          <a:xfrm>
            <a:off x="6566452" y="2668334"/>
            <a:ext cx="72327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Japan</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3" name="正方形/長方形 22"/>
          <p:cNvSpPr/>
          <p:nvPr/>
        </p:nvSpPr>
        <p:spPr>
          <a:xfrm rot="18736997">
            <a:off x="6092037" y="2561930"/>
            <a:ext cx="795411" cy="2616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Germany</a:t>
            </a:r>
            <a:endParaRPr kumimoji="1" lang="en-US" altLang="ja-JP" sz="11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4" name="正方形/長方形 23"/>
          <p:cNvSpPr/>
          <p:nvPr/>
        </p:nvSpPr>
        <p:spPr bwMode="auto">
          <a:xfrm>
            <a:off x="3491880" y="3148579"/>
            <a:ext cx="1512168" cy="40952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26" name="正方形/長方形 25"/>
          <p:cNvSpPr/>
          <p:nvPr/>
        </p:nvSpPr>
        <p:spPr>
          <a:xfrm>
            <a:off x="3465592" y="3185218"/>
            <a:ext cx="82586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China</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28" name="正方形/長方形 27"/>
          <p:cNvSpPr/>
          <p:nvPr/>
        </p:nvSpPr>
        <p:spPr bwMode="auto">
          <a:xfrm>
            <a:off x="6410951" y="3148579"/>
            <a:ext cx="780296" cy="4095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29" name="正方形/長方形 28"/>
          <p:cNvSpPr/>
          <p:nvPr/>
        </p:nvSpPr>
        <p:spPr>
          <a:xfrm>
            <a:off x="6448354" y="3246773"/>
            <a:ext cx="72327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Japan</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30" name="正方形/長方形 29"/>
          <p:cNvSpPr/>
          <p:nvPr/>
        </p:nvSpPr>
        <p:spPr bwMode="auto">
          <a:xfrm>
            <a:off x="5898143" y="3148254"/>
            <a:ext cx="512807" cy="409522"/>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31" name="正方形/長方形 30"/>
          <p:cNvSpPr/>
          <p:nvPr/>
        </p:nvSpPr>
        <p:spPr>
          <a:xfrm>
            <a:off x="5915608" y="3246773"/>
            <a:ext cx="56457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USA</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32" name="正方形/長方形 31"/>
          <p:cNvSpPr/>
          <p:nvPr/>
        </p:nvSpPr>
        <p:spPr bwMode="auto">
          <a:xfrm>
            <a:off x="5452888" y="3148254"/>
            <a:ext cx="448938" cy="40952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33" name="正方形/長方形 32"/>
          <p:cNvSpPr/>
          <p:nvPr/>
        </p:nvSpPr>
        <p:spPr>
          <a:xfrm>
            <a:off x="5492318" y="3246773"/>
            <a:ext cx="434734"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EU</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34" name="正方形/長方形 33"/>
          <p:cNvSpPr/>
          <p:nvPr/>
        </p:nvSpPr>
        <p:spPr bwMode="auto">
          <a:xfrm>
            <a:off x="5006380" y="3148254"/>
            <a:ext cx="448938" cy="40952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35" name="正方形/長方形 34"/>
          <p:cNvSpPr/>
          <p:nvPr/>
        </p:nvSpPr>
        <p:spPr>
          <a:xfrm rot="18646108">
            <a:off x="4955271" y="3135111"/>
            <a:ext cx="585417" cy="261610"/>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Korea</a:t>
            </a:r>
            <a:endParaRPr kumimoji="1" lang="en-US" altLang="ja-JP" sz="11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37" name="正方形/長方形 36"/>
          <p:cNvSpPr/>
          <p:nvPr/>
        </p:nvSpPr>
        <p:spPr bwMode="auto">
          <a:xfrm>
            <a:off x="3491880" y="3698833"/>
            <a:ext cx="754832" cy="40952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38" name="正方形/長方形 37"/>
          <p:cNvSpPr/>
          <p:nvPr/>
        </p:nvSpPr>
        <p:spPr bwMode="auto">
          <a:xfrm>
            <a:off x="6372200" y="4062636"/>
            <a:ext cx="1296144" cy="45719"/>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39" name="正方形/長方形 38"/>
          <p:cNvSpPr/>
          <p:nvPr/>
        </p:nvSpPr>
        <p:spPr>
          <a:xfrm>
            <a:off x="3465592" y="3727852"/>
            <a:ext cx="82586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China</a:t>
            </a:r>
            <a:endParaRPr kumimoji="1" lang="en-US" altLang="ja-JP"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40" name="正方形/長方形 39"/>
          <p:cNvSpPr/>
          <p:nvPr/>
        </p:nvSpPr>
        <p:spPr bwMode="auto">
          <a:xfrm>
            <a:off x="6183134" y="3698833"/>
            <a:ext cx="1008113" cy="40952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41" name="正方形/長方形 40"/>
          <p:cNvSpPr/>
          <p:nvPr/>
        </p:nvSpPr>
        <p:spPr>
          <a:xfrm>
            <a:off x="6448354" y="3789407"/>
            <a:ext cx="72327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Japan</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42" name="正方形/長方形 41"/>
          <p:cNvSpPr/>
          <p:nvPr/>
        </p:nvSpPr>
        <p:spPr bwMode="auto">
          <a:xfrm>
            <a:off x="5188013" y="3698508"/>
            <a:ext cx="995121" cy="409522"/>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43" name="正方形/長方形 42"/>
          <p:cNvSpPr/>
          <p:nvPr/>
        </p:nvSpPr>
        <p:spPr>
          <a:xfrm>
            <a:off x="5412455" y="3789407"/>
            <a:ext cx="56457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USA</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44" name="正方形/長方形 43"/>
          <p:cNvSpPr/>
          <p:nvPr/>
        </p:nvSpPr>
        <p:spPr bwMode="auto">
          <a:xfrm>
            <a:off x="4250799" y="3698508"/>
            <a:ext cx="927778" cy="40952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45" name="正方形/長方形 44"/>
          <p:cNvSpPr/>
          <p:nvPr/>
        </p:nvSpPr>
        <p:spPr>
          <a:xfrm>
            <a:off x="4319654" y="3789407"/>
            <a:ext cx="792205"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EU etc.</a:t>
            </a:r>
            <a:endParaRPr kumimoji="1" lang="en-US" altLang="ja-JP"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endParaRPr>
          </a:p>
        </p:txBody>
      </p:sp>
      <p:sp>
        <p:nvSpPr>
          <p:cNvPr id="49" name="右矢印 48"/>
          <p:cNvSpPr/>
          <p:nvPr/>
        </p:nvSpPr>
        <p:spPr bwMode="auto">
          <a:xfrm>
            <a:off x="7740352" y="1628800"/>
            <a:ext cx="216024" cy="348763"/>
          </a:xfrm>
          <a:prstGeom prst="rightArrow">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50" name="右矢印 49"/>
          <p:cNvSpPr/>
          <p:nvPr/>
        </p:nvSpPr>
        <p:spPr bwMode="auto">
          <a:xfrm flipH="1">
            <a:off x="7475406" y="2036889"/>
            <a:ext cx="877036" cy="385737"/>
          </a:xfrm>
          <a:prstGeom prst="rightArrow">
            <a:avLst>
              <a:gd name="adj1" fmla="val 50000"/>
              <a:gd name="adj2" fmla="val 80114"/>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endParaRPr>
          </a:p>
        </p:txBody>
      </p:sp>
      <p:sp>
        <p:nvSpPr>
          <p:cNvPr id="53" name="正方形/長方形 52"/>
          <p:cNvSpPr/>
          <p:nvPr/>
        </p:nvSpPr>
        <p:spPr>
          <a:xfrm>
            <a:off x="457200" y="5179520"/>
            <a:ext cx="8578715"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Serious </a:t>
            </a:r>
            <a:r>
              <a:rPr kumimoji="1" lang="en-US" altLang="ja-JP" sz="2400" b="1" i="0" u="none" strike="noStrike" kern="1200" cap="none" spc="0" normalizeH="0" baseline="0" noProof="0" dirty="0" smtClean="0">
                <a:ln>
                  <a:noFill/>
                </a:ln>
                <a:solidFill>
                  <a:srgbClr val="FF0000"/>
                </a:solidFill>
                <a:effectLst/>
                <a:uLnTx/>
                <a:uFillTx/>
                <a:latin typeface="Arial" panose="020B0604020202020204" pitchFamily="34" charset="0"/>
                <a:ea typeface="ＭＳ Ｐゴシック" pitchFamily="50" charset="-128"/>
                <a:cs typeface="Arial" panose="020B0604020202020204" pitchFamily="34" charset="0"/>
              </a:rPr>
              <a:t>bottlenecks</a:t>
            </a:r>
            <a:r>
              <a:rPr kumimoji="1" lang="en-US" altLang="ja-JP"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 </a:t>
            </a:r>
            <a:r>
              <a:rPr kumimoji="1" lang="en-US" altLang="ja-JP"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in </a:t>
            </a:r>
            <a:r>
              <a:rPr kumimoji="1" lang="en-US" altLang="ja-JP"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REMs supply chain 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smtClean="0">
                <a:ln>
                  <a:noFill/>
                </a:ln>
                <a:solidFill>
                  <a:srgbClr val="000000"/>
                </a:solidFill>
                <a:effectLst/>
                <a:uLnTx/>
                <a:uFillTx/>
                <a:latin typeface="Arial" panose="020B0604020202020204" pitchFamily="34" charset="0"/>
                <a:ea typeface="ＭＳ Ｐゴシック" pitchFamily="50" charset="-128"/>
                <a:cs typeface="Arial" panose="020B0604020202020204" pitchFamily="34" charset="0"/>
              </a:rPr>
              <a:t>monopoly on smelting and refining plants by China.</a:t>
            </a:r>
          </a:p>
        </p:txBody>
      </p:sp>
    </p:spTree>
    <p:extLst>
      <p:ext uri="{BB962C8B-B14F-4D97-AF65-F5344CB8AC3E}">
        <p14:creationId xmlns:p14="http://schemas.microsoft.com/office/powerpoint/2010/main" val="9165096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6740307"/>
          </a:xfrm>
          <a:prstGeom prst="rect">
            <a:avLst/>
          </a:prstGeom>
        </p:spPr>
        <p:txBody>
          <a:bodyPr wrap="square">
            <a:spAutoFit/>
          </a:bodyPr>
          <a:lstStyle/>
          <a:p>
            <a:r>
              <a:rPr lang="ja-JP" altLang="en-US" sz="2400" b="1" dirty="0" smtClean="0">
                <a:solidFill>
                  <a:srgbClr val="0000FF"/>
                </a:solidFill>
                <a:latin typeface="+mn-ea"/>
              </a:rPr>
              <a:t>「</a:t>
            </a:r>
            <a:r>
              <a:rPr lang="en-US" altLang="ja-JP" sz="2400" b="1" dirty="0" smtClean="0">
                <a:solidFill>
                  <a:srgbClr val="0000FF"/>
                </a:solidFill>
                <a:latin typeface="+mn-ea"/>
              </a:rPr>
              <a:t>EV</a:t>
            </a:r>
            <a:r>
              <a:rPr lang="ja-JP" altLang="en-US" sz="2400" b="1" dirty="0" smtClean="0">
                <a:solidFill>
                  <a:srgbClr val="0000FF"/>
                </a:solidFill>
                <a:latin typeface="+mn-ea"/>
              </a:rPr>
              <a:t>談義、きれい事やめよう」レアメタル研究第一人者</a:t>
            </a:r>
          </a:p>
          <a:p>
            <a:r>
              <a:rPr lang="en-US" altLang="ja-JP" sz="2400" b="1" dirty="0" smtClean="0">
                <a:solidFill>
                  <a:srgbClr val="0000FF"/>
                </a:solidFill>
                <a:latin typeface="+mn-ea"/>
              </a:rPr>
              <a:t>Polar Shift</a:t>
            </a:r>
            <a:r>
              <a:rPr lang="ja-JP" altLang="en-US" sz="2400" b="1" dirty="0" smtClean="0">
                <a:solidFill>
                  <a:srgbClr val="0000FF"/>
                </a:solidFill>
                <a:latin typeface="+mn-ea"/>
              </a:rPr>
              <a:t>　覆る常識　岡部徹氏インタビュー</a:t>
            </a:r>
          </a:p>
          <a:p>
            <a:r>
              <a:rPr lang="en-US" altLang="ja-JP" sz="2400" b="1" dirty="0" smtClean="0">
                <a:solidFill>
                  <a:srgbClr val="0000FF"/>
                </a:solidFill>
                <a:latin typeface="+mn-ea"/>
              </a:rPr>
              <a:t>2024</a:t>
            </a:r>
            <a:r>
              <a:rPr lang="ja-JP" altLang="en-US" sz="2400" b="1" dirty="0" smtClean="0">
                <a:solidFill>
                  <a:srgbClr val="0000FF"/>
                </a:solidFill>
                <a:latin typeface="+mn-ea"/>
              </a:rPr>
              <a:t>年</a:t>
            </a:r>
            <a:r>
              <a:rPr lang="en-US" altLang="ja-JP" sz="2400" b="1" dirty="0" smtClean="0">
                <a:solidFill>
                  <a:srgbClr val="0000FF"/>
                </a:solidFill>
                <a:latin typeface="+mn-ea"/>
              </a:rPr>
              <a:t>2</a:t>
            </a:r>
            <a:r>
              <a:rPr lang="ja-JP" altLang="en-US" sz="2400" b="1" dirty="0" smtClean="0">
                <a:solidFill>
                  <a:srgbClr val="0000FF"/>
                </a:solidFill>
                <a:latin typeface="+mn-ea"/>
              </a:rPr>
              <a:t>月</a:t>
            </a:r>
            <a:r>
              <a:rPr lang="en-US" altLang="ja-JP" sz="2400" b="1" dirty="0" smtClean="0">
                <a:solidFill>
                  <a:srgbClr val="0000FF"/>
                </a:solidFill>
                <a:latin typeface="+mn-ea"/>
              </a:rPr>
              <a:t>1</a:t>
            </a:r>
            <a:r>
              <a:rPr lang="ja-JP" altLang="en-US" sz="2400" b="1" dirty="0" smtClean="0">
                <a:solidFill>
                  <a:srgbClr val="0000FF"/>
                </a:solidFill>
                <a:latin typeface="+mn-ea"/>
              </a:rPr>
              <a:t>日</a:t>
            </a:r>
            <a:endParaRPr lang="en-US" altLang="ja-JP" sz="2400" b="1" dirty="0" smtClean="0">
              <a:solidFill>
                <a:srgbClr val="0000FF"/>
              </a:solidFill>
              <a:latin typeface="+mn-ea"/>
            </a:endParaRPr>
          </a:p>
          <a:p>
            <a:endParaRPr lang="en-US" altLang="ja-JP" sz="2000" b="1" dirty="0" smtClean="0">
              <a:latin typeface="+mn-ea"/>
            </a:endParaRPr>
          </a:p>
          <a:p>
            <a:r>
              <a:rPr lang="ja-JP" altLang="en-US" sz="2000" b="1" dirty="0" smtClean="0">
                <a:latin typeface="+mn-ea"/>
              </a:rPr>
              <a:t>電気</a:t>
            </a:r>
            <a:r>
              <a:rPr lang="ja-JP" altLang="en-US" sz="2000" b="1" dirty="0">
                <a:latin typeface="+mn-ea"/>
              </a:rPr>
              <a:t>自動車（</a:t>
            </a:r>
            <a:r>
              <a:rPr lang="en-US" altLang="ja-JP" sz="2000" b="1" dirty="0">
                <a:latin typeface="+mn-ea"/>
              </a:rPr>
              <a:t>EV</a:t>
            </a:r>
            <a:r>
              <a:rPr lang="ja-JP" altLang="en-US" sz="2000" b="1" dirty="0">
                <a:latin typeface="+mn-ea"/>
              </a:rPr>
              <a:t>）に使う希少金属（レアメタル）の需要が拡大している。二酸化炭素（</a:t>
            </a:r>
            <a:r>
              <a:rPr lang="en-US" altLang="ja-JP" sz="2000" b="1" dirty="0">
                <a:latin typeface="+mn-ea"/>
              </a:rPr>
              <a:t>CO2)</a:t>
            </a:r>
            <a:r>
              <a:rPr lang="ja-JP" altLang="en-US" sz="2000" b="1" dirty="0" err="1">
                <a:latin typeface="+mn-ea"/>
              </a:rPr>
              <a:t>を排</a:t>
            </a:r>
            <a:r>
              <a:rPr lang="ja-JP" altLang="en-US" sz="2000" b="1" dirty="0">
                <a:latin typeface="+mn-ea"/>
              </a:rPr>
              <a:t>出しない</a:t>
            </a:r>
            <a:r>
              <a:rPr lang="en-US" altLang="ja-JP" sz="2000" b="1" dirty="0">
                <a:latin typeface="+mn-ea"/>
              </a:rPr>
              <a:t>EV</a:t>
            </a:r>
            <a:r>
              <a:rPr lang="ja-JP" altLang="en-US" sz="2000" b="1" dirty="0">
                <a:latin typeface="+mn-ea"/>
              </a:rPr>
              <a:t>の普及は脱炭素社会で歓迎されるが、</a:t>
            </a:r>
            <a:r>
              <a:rPr lang="ja-JP" altLang="en-US" sz="2000" b="1" dirty="0">
                <a:solidFill>
                  <a:srgbClr val="FF0000"/>
                </a:solidFill>
                <a:latin typeface="+mn-ea"/>
              </a:rPr>
              <a:t>レアメタルの採掘や精錬には有害物質の排出が伴う。</a:t>
            </a:r>
            <a:r>
              <a:rPr lang="ja-JP" altLang="en-US" sz="2000" b="1" dirty="0">
                <a:latin typeface="+mn-ea"/>
              </a:rPr>
              <a:t>レアメタルに詳しい東京大の岡部徹教授（東京大生産技術研究所所長）は</a:t>
            </a:r>
            <a:r>
              <a:rPr lang="ja-JP" altLang="en-US" sz="2000" b="1" dirty="0">
                <a:solidFill>
                  <a:srgbClr val="FF0000"/>
                </a:solidFill>
                <a:latin typeface="+mn-ea"/>
              </a:rPr>
              <a:t>「</a:t>
            </a:r>
            <a:r>
              <a:rPr lang="en-US" altLang="ja-JP" sz="2000" b="1" dirty="0">
                <a:solidFill>
                  <a:srgbClr val="FF0000"/>
                </a:solidFill>
                <a:latin typeface="+mn-ea"/>
              </a:rPr>
              <a:t>EV</a:t>
            </a:r>
            <a:r>
              <a:rPr lang="ja-JP" altLang="en-US" sz="2000" b="1" dirty="0">
                <a:solidFill>
                  <a:srgbClr val="FF0000"/>
                </a:solidFill>
                <a:latin typeface="+mn-ea"/>
              </a:rPr>
              <a:t>がもたらす環境破壊への議論が少ない」</a:t>
            </a:r>
            <a:r>
              <a:rPr lang="ja-JP" altLang="en-US" sz="2000" b="1" dirty="0">
                <a:latin typeface="+mn-ea"/>
              </a:rPr>
              <a:t>と指摘する。</a:t>
            </a:r>
            <a:endParaRPr lang="en-US" altLang="ja-JP" sz="2000" b="1" i="0" dirty="0" smtClean="0">
              <a:solidFill>
                <a:srgbClr val="333333"/>
              </a:solidFill>
              <a:effectLst/>
              <a:latin typeface="+mn-ea"/>
            </a:endParaRPr>
          </a:p>
          <a:p>
            <a:endParaRPr lang="en-US" altLang="ja-JP" sz="2000" b="1" dirty="0">
              <a:solidFill>
                <a:srgbClr val="333333"/>
              </a:solidFill>
              <a:latin typeface="+mn-ea"/>
            </a:endParaRPr>
          </a:p>
          <a:p>
            <a:r>
              <a:rPr lang="ja-JP" altLang="en-US" sz="2000" b="1" i="0" dirty="0" smtClean="0">
                <a:solidFill>
                  <a:srgbClr val="333333"/>
                </a:solidFill>
                <a:effectLst/>
                <a:latin typeface="+mn-ea"/>
              </a:rPr>
              <a:t>「走行中に</a:t>
            </a:r>
            <a:r>
              <a:rPr lang="en-US" altLang="ja-JP" sz="2000" b="1" i="0" dirty="0" smtClean="0">
                <a:solidFill>
                  <a:srgbClr val="333333"/>
                </a:solidFill>
                <a:effectLst/>
                <a:latin typeface="+mn-ea"/>
              </a:rPr>
              <a:t>CO2</a:t>
            </a:r>
            <a:r>
              <a:rPr lang="ja-JP" altLang="en-US" sz="2000" b="1" i="0" dirty="0" smtClean="0">
                <a:solidFill>
                  <a:srgbClr val="333333"/>
                </a:solidFill>
                <a:effectLst/>
                <a:latin typeface="+mn-ea"/>
              </a:rPr>
              <a:t>を出さない</a:t>
            </a:r>
            <a:r>
              <a:rPr lang="en-US" altLang="ja-JP" sz="2000" b="1" i="0" dirty="0" smtClean="0">
                <a:solidFill>
                  <a:srgbClr val="333333"/>
                </a:solidFill>
                <a:effectLst/>
                <a:latin typeface="+mn-ea"/>
              </a:rPr>
              <a:t>EV</a:t>
            </a:r>
            <a:r>
              <a:rPr lang="ja-JP" altLang="en-US" sz="2000" b="1" i="0" dirty="0" smtClean="0">
                <a:solidFill>
                  <a:srgbClr val="333333"/>
                </a:solidFill>
                <a:effectLst/>
                <a:latin typeface="+mn-ea"/>
              </a:rPr>
              <a:t>が普及するのは好ましいことで、技術の進歩はめざましい。ただ、</a:t>
            </a:r>
            <a:r>
              <a:rPr lang="en-US" altLang="ja-JP" sz="2000" b="1" i="0" dirty="0" smtClean="0">
                <a:solidFill>
                  <a:srgbClr val="333333"/>
                </a:solidFill>
                <a:effectLst/>
                <a:latin typeface="+mn-ea"/>
              </a:rPr>
              <a:t>EV</a:t>
            </a:r>
            <a:r>
              <a:rPr lang="ja-JP" altLang="en-US" sz="2000" b="1" i="0" dirty="0" smtClean="0">
                <a:solidFill>
                  <a:srgbClr val="333333"/>
                </a:solidFill>
                <a:effectLst/>
                <a:latin typeface="+mn-ea"/>
              </a:rPr>
              <a:t>の電池やモーターには多量のレアメタルが使われている。</a:t>
            </a:r>
            <a:r>
              <a:rPr lang="ja-JP" altLang="en-US" sz="2000" b="1" i="0" dirty="0" smtClean="0">
                <a:solidFill>
                  <a:srgbClr val="FF0000"/>
                </a:solidFill>
                <a:effectLst/>
                <a:latin typeface="+mn-ea"/>
              </a:rPr>
              <a:t>天然鉱物を地底から掘り出し、有用な金属だけを取り出す過程では、大量の有害物質が排出されている。</a:t>
            </a:r>
            <a:r>
              <a:rPr lang="ja-JP" altLang="en-US" sz="2000" b="1" i="0" dirty="0" smtClean="0">
                <a:solidFill>
                  <a:srgbClr val="333333"/>
                </a:solidFill>
                <a:effectLst/>
                <a:latin typeface="+mn-ea"/>
              </a:rPr>
              <a:t>日本が輸入するのは有害物質を取り除いた</a:t>
            </a:r>
            <a:r>
              <a:rPr lang="en-US" altLang="ja-JP" sz="2000" b="1" i="0" dirty="0" smtClean="0">
                <a:solidFill>
                  <a:srgbClr val="333333"/>
                </a:solidFill>
                <a:effectLst/>
                <a:latin typeface="+mn-ea"/>
              </a:rPr>
              <a:t>『</a:t>
            </a:r>
            <a:r>
              <a:rPr lang="ja-JP" altLang="en-US" sz="2000" b="1" i="0" dirty="0" smtClean="0">
                <a:solidFill>
                  <a:srgbClr val="333333"/>
                </a:solidFill>
                <a:effectLst/>
                <a:latin typeface="+mn-ea"/>
              </a:rPr>
              <a:t>きれいなもの</a:t>
            </a:r>
            <a:r>
              <a:rPr lang="en-US" altLang="ja-JP" sz="2000" b="1" i="0" dirty="0" smtClean="0">
                <a:solidFill>
                  <a:srgbClr val="333333"/>
                </a:solidFill>
                <a:effectLst/>
                <a:latin typeface="+mn-ea"/>
              </a:rPr>
              <a:t>』</a:t>
            </a:r>
            <a:r>
              <a:rPr lang="ja-JP" altLang="en-US" sz="2000" b="1" i="0" dirty="0" smtClean="0">
                <a:solidFill>
                  <a:srgbClr val="333333"/>
                </a:solidFill>
                <a:effectLst/>
                <a:latin typeface="+mn-ea"/>
              </a:rPr>
              <a:t>だけだが、その上流に環境リスクが存在することを認識すべきだ 」</a:t>
            </a:r>
            <a:endParaRPr lang="en-US" altLang="ja-JP" sz="2000" b="1" i="0" dirty="0" smtClean="0">
              <a:solidFill>
                <a:srgbClr val="333333"/>
              </a:solidFill>
              <a:effectLst/>
              <a:latin typeface="+mn-ea"/>
            </a:endParaRPr>
          </a:p>
          <a:p>
            <a:endParaRPr lang="ja-JP" altLang="en-US" sz="2000" b="1" i="0" dirty="0" smtClean="0">
              <a:solidFill>
                <a:srgbClr val="333333"/>
              </a:solidFill>
              <a:effectLst/>
              <a:latin typeface="+mn-ea"/>
            </a:endParaRPr>
          </a:p>
          <a:p>
            <a:r>
              <a:rPr lang="ja-JP" altLang="en-US" sz="2000" b="1" i="0" dirty="0" smtClean="0">
                <a:solidFill>
                  <a:srgbClr val="333333"/>
                </a:solidFill>
                <a:effectLst/>
                <a:latin typeface="+mn-ea"/>
              </a:rPr>
              <a:t>「多くの自動車メーカーがエネルギーの消費量や</a:t>
            </a:r>
            <a:r>
              <a:rPr lang="en-US" altLang="ja-JP" sz="2000" b="1" i="0" dirty="0" smtClean="0">
                <a:solidFill>
                  <a:srgbClr val="333333"/>
                </a:solidFill>
                <a:effectLst/>
                <a:latin typeface="+mn-ea"/>
              </a:rPr>
              <a:t>CO2</a:t>
            </a:r>
            <a:r>
              <a:rPr lang="ja-JP" altLang="en-US" sz="2000" b="1" i="0" dirty="0" smtClean="0">
                <a:solidFill>
                  <a:srgbClr val="333333"/>
                </a:solidFill>
                <a:effectLst/>
                <a:latin typeface="+mn-ea"/>
              </a:rPr>
              <a:t>排出量に関心を持つようになったが、</a:t>
            </a:r>
            <a:r>
              <a:rPr lang="ja-JP" altLang="en-US" sz="2000" b="1" i="0" dirty="0" smtClean="0">
                <a:solidFill>
                  <a:srgbClr val="FF0000"/>
                </a:solidFill>
                <a:effectLst/>
                <a:latin typeface="+mn-ea"/>
              </a:rPr>
              <a:t>資源の採掘や精錬の工程で発生する害悪についての議論は少ない。車を</a:t>
            </a:r>
            <a:r>
              <a:rPr lang="en-US" altLang="ja-JP" sz="2000" b="1" i="0" dirty="0" smtClean="0">
                <a:solidFill>
                  <a:srgbClr val="FF0000"/>
                </a:solidFill>
                <a:effectLst/>
                <a:latin typeface="+mn-ea"/>
              </a:rPr>
              <a:t>1</a:t>
            </a:r>
            <a:r>
              <a:rPr lang="ja-JP" altLang="en-US" sz="2000" b="1" i="0" dirty="0" smtClean="0">
                <a:solidFill>
                  <a:srgbClr val="FF0000"/>
                </a:solidFill>
                <a:effectLst/>
                <a:latin typeface="+mn-ea"/>
              </a:rPr>
              <a:t>台造るのに、その何百倍ものごみが出ている。環境に優しいはずの</a:t>
            </a:r>
            <a:r>
              <a:rPr lang="en-US" altLang="ja-JP" sz="2000" b="1" i="0" dirty="0" smtClean="0">
                <a:solidFill>
                  <a:srgbClr val="FF0000"/>
                </a:solidFill>
                <a:effectLst/>
                <a:latin typeface="+mn-ea"/>
              </a:rPr>
              <a:t>EV</a:t>
            </a:r>
            <a:r>
              <a:rPr lang="ja-JP" altLang="en-US" sz="2000" b="1" i="0" dirty="0" smtClean="0">
                <a:solidFill>
                  <a:srgbClr val="FF0000"/>
                </a:solidFill>
                <a:effectLst/>
                <a:latin typeface="+mn-ea"/>
              </a:rPr>
              <a:t>が環境問題を起こしているという現実をわかっていても、企業は発言しにくい</a:t>
            </a:r>
            <a:r>
              <a:rPr lang="ja-JP" altLang="en-US" sz="2000" b="1" i="0" dirty="0" smtClean="0">
                <a:solidFill>
                  <a:srgbClr val="333333"/>
                </a:solidFill>
                <a:effectLst/>
                <a:latin typeface="+mn-ea"/>
              </a:rPr>
              <a:t>のだろう」</a:t>
            </a:r>
            <a:endParaRPr lang="ja-JP" altLang="en-US" sz="2000" b="1" i="0" dirty="0">
              <a:solidFill>
                <a:srgbClr val="333333"/>
              </a:solidFill>
              <a:effectLst/>
              <a:latin typeface="+mn-ea"/>
            </a:endParaRPr>
          </a:p>
        </p:txBody>
      </p:sp>
    </p:spTree>
    <p:extLst>
      <p:ext uri="{BB962C8B-B14F-4D97-AF65-F5344CB8AC3E}">
        <p14:creationId xmlns:p14="http://schemas.microsoft.com/office/powerpoint/2010/main" val="17534003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0" y="0"/>
            <a:ext cx="9144000" cy="6858000"/>
          </a:xfrm>
          <a:prstGeom prst="rect">
            <a:avLst/>
          </a:prstGeom>
          <a:solidFill>
            <a:srgbClr val="0033C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7878" name="Text Box 12"/>
          <p:cNvSpPr txBox="1">
            <a:spLocks noChangeArrowheads="1"/>
          </p:cNvSpPr>
          <p:nvPr/>
        </p:nvSpPr>
        <p:spPr bwMode="auto">
          <a:xfrm>
            <a:off x="163870" y="1305342"/>
            <a:ext cx="8980129" cy="2123658"/>
          </a:xfrm>
          <a:prstGeom prst="rect">
            <a:avLst/>
          </a:prstGeom>
          <a:noFill/>
          <a:ln w="9525">
            <a:noFill/>
            <a:miter lim="800000"/>
            <a:headEnd/>
            <a:tailEnd/>
          </a:ln>
        </p:spPr>
        <p:txBody>
          <a:bodyPr wrap="square">
            <a:spAutoFit/>
          </a:bodyPr>
          <a:lstStyle/>
          <a:p>
            <a:pPr lvl="0" fontAlgn="base">
              <a:lnSpc>
                <a:spcPct val="150000"/>
              </a:lnSpc>
              <a:spcBef>
                <a:spcPct val="0"/>
              </a:spcBef>
              <a:spcAft>
                <a:spcPct val="0"/>
              </a:spcAft>
              <a:defRPr/>
            </a:pPr>
            <a:r>
              <a:rPr lang="ja-JP" altLang="en-US" sz="4400" b="1" dirty="0">
                <a:solidFill>
                  <a:prstClr val="white"/>
                </a:solidFill>
                <a:latin typeface="Arial" pitchFamily="34" charset="0"/>
                <a:ea typeface="ＭＳ Ｐゴシック" pitchFamily="50" charset="-128"/>
              </a:rPr>
              <a:t>ＥＶは、本当に環境にやさしいのか？ </a:t>
            </a:r>
          </a:p>
          <a:p>
            <a:pPr marL="0" marR="0" lvl="0" indent="0" algn="l" defTabSz="914400" rtl="0" eaLnBrk="1" fontAlgn="base" latinLnBrk="0" hangingPunct="1">
              <a:lnSpc>
                <a:spcPct val="150000"/>
              </a:lnSpc>
              <a:spcBef>
                <a:spcPct val="0"/>
              </a:spcBef>
              <a:spcAft>
                <a:spcPct val="0"/>
              </a:spcAft>
              <a:buClrTx/>
              <a:buSzTx/>
              <a:buFontTx/>
              <a:buNone/>
              <a:tabLst/>
              <a:defRPr/>
            </a:pPr>
            <a:endParaRPr kumimoji="1" lang="ja-JP" altLang="en-US" sz="4400" b="1" i="0" u="none" strike="noStrike" kern="1200" cap="none" spc="0" normalizeH="0" baseline="0" noProof="0" dirty="0">
              <a:ln>
                <a:noFill/>
              </a:ln>
              <a:solidFill>
                <a:prstClr val="white"/>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1777273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5447645"/>
          </a:xfrm>
          <a:prstGeom prst="rect">
            <a:avLst/>
          </a:prstGeom>
        </p:spPr>
        <p:txBody>
          <a:bodyPr wrap="square">
            <a:spAutoFit/>
          </a:bodyPr>
          <a:lstStyle/>
          <a:p>
            <a:pPr lvl="0" fontAlgn="base">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ＥＶ</a:t>
            </a:r>
            <a:r>
              <a:rPr lang="ja-JP" altLang="en-US" sz="3600" b="1" dirty="0">
                <a:solidFill>
                  <a:srgbClr val="0033CC"/>
                </a:solidFill>
                <a:latin typeface="Arial" pitchFamily="34" charset="0"/>
                <a:ea typeface="ＭＳ Ｐゴシック" pitchFamily="50" charset="-128"/>
              </a:rPr>
              <a:t>は、本当に環境にやさしいのか？ </a:t>
            </a:r>
          </a:p>
          <a:p>
            <a:endParaRPr lang="en-US" altLang="ja-JP" sz="3600" b="1" dirty="0" smtClean="0">
              <a:latin typeface="+mn-ea"/>
            </a:endParaRPr>
          </a:p>
          <a:p>
            <a:r>
              <a:rPr lang="ja-JP" altLang="en-US" sz="3600" b="1" dirty="0" smtClean="0">
                <a:latin typeface="+mn-ea"/>
              </a:rPr>
              <a:t>岡部は、長年、一貫して同じことを主張しつづけてきた。</a:t>
            </a:r>
            <a:endParaRPr lang="en-US" altLang="ja-JP" sz="3600" b="1" dirty="0" smtClean="0">
              <a:latin typeface="+mn-ea"/>
            </a:endParaRPr>
          </a:p>
          <a:p>
            <a:endParaRPr lang="en-US" altLang="ja-JP" sz="3600" b="1" dirty="0">
              <a:latin typeface="+mn-ea"/>
            </a:endParaRPr>
          </a:p>
          <a:p>
            <a:r>
              <a:rPr lang="ja-JP" altLang="en-US" sz="3600" b="1" dirty="0" smtClean="0">
                <a:latin typeface="+mn-ea"/>
              </a:rPr>
              <a:t>現在の採掘・製錬の現状、製造技術・環境技術を考えると、</a:t>
            </a:r>
            <a:endParaRPr lang="en-US" altLang="ja-JP" sz="3600" b="1" dirty="0" smtClean="0">
              <a:latin typeface="+mn-ea"/>
            </a:endParaRPr>
          </a:p>
          <a:p>
            <a:r>
              <a:rPr lang="ja-JP" altLang="en-US" sz="3600" b="1" dirty="0" smtClean="0">
                <a:solidFill>
                  <a:srgbClr val="FF0000"/>
                </a:solidFill>
                <a:latin typeface="+mn-ea"/>
              </a:rPr>
              <a:t>鉱物資源を多量に使う工業製品は、環境を破壊する</a:t>
            </a:r>
            <a:r>
              <a:rPr lang="ja-JP" altLang="en-US" sz="3600" b="1" dirty="0" smtClean="0">
                <a:latin typeface="+mn-ea"/>
              </a:rPr>
              <a:t>。</a:t>
            </a:r>
            <a:endParaRPr lang="en-US" altLang="ja-JP" sz="3600" b="1" dirty="0" smtClean="0">
              <a:latin typeface="+mn-ea"/>
            </a:endParaRPr>
          </a:p>
          <a:p>
            <a:endParaRPr lang="en-US" altLang="ja-JP" sz="2400" b="1" dirty="0">
              <a:latin typeface="+mn-ea"/>
            </a:endParaRPr>
          </a:p>
        </p:txBody>
      </p:sp>
    </p:spTree>
    <p:extLst>
      <p:ext uri="{BB962C8B-B14F-4D97-AF65-F5344CB8AC3E}">
        <p14:creationId xmlns:p14="http://schemas.microsoft.com/office/powerpoint/2010/main" val="139344464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7183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1" lang="en-US" altLang="ja-JP" sz="1200" b="0" i="0" u="none" strike="noStrike" kern="1200" cap="none" spc="0" normalizeH="0" baseline="0" noProof="0" dirty="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600529" y="1030959"/>
            <a:ext cx="8543471" cy="4247317"/>
          </a:xfrm>
          <a:prstGeom prst="rect">
            <a:avLst/>
          </a:prstGeom>
        </p:spPr>
        <p:txBody>
          <a:bodyPr wrap="square">
            <a:spAutoFit/>
          </a:bodyPr>
          <a:lstStyle/>
          <a:p>
            <a:pPr lvl="0" fontAlgn="base">
              <a:lnSpc>
                <a:spcPct val="150000"/>
              </a:lnSpc>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ＥＶが普及することによって、</a:t>
            </a:r>
            <a:endParaRPr lang="en-US" altLang="ja-JP" sz="3600" b="1" dirty="0" smtClean="0">
              <a:solidFill>
                <a:srgbClr val="0033CC"/>
              </a:solidFill>
              <a:latin typeface="Arial" pitchFamily="34" charset="0"/>
              <a:ea typeface="ＭＳ Ｐゴシック" pitchFamily="50" charset="-128"/>
            </a:endParaRPr>
          </a:p>
          <a:p>
            <a:pPr lvl="0" fontAlgn="base">
              <a:lnSpc>
                <a:spcPct val="150000"/>
              </a:lnSpc>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レアメタルをはじめとする</a:t>
            </a:r>
            <a:endParaRPr lang="en-US" altLang="ja-JP" sz="3600" b="1" dirty="0" smtClean="0">
              <a:solidFill>
                <a:srgbClr val="0033CC"/>
              </a:solidFill>
              <a:latin typeface="Arial" pitchFamily="34" charset="0"/>
              <a:ea typeface="ＭＳ Ｐゴシック" pitchFamily="50" charset="-128"/>
            </a:endParaRPr>
          </a:p>
          <a:p>
            <a:pPr lvl="0" fontAlgn="base">
              <a:lnSpc>
                <a:spcPct val="150000"/>
              </a:lnSpc>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鉱物</a:t>
            </a:r>
            <a:r>
              <a:rPr lang="ja-JP" altLang="en-US" sz="3600" b="1" dirty="0" smtClean="0">
                <a:solidFill>
                  <a:srgbClr val="0033CC"/>
                </a:solidFill>
                <a:latin typeface="Arial" pitchFamily="34" charset="0"/>
                <a:ea typeface="ＭＳ Ｐゴシック" pitchFamily="50" charset="-128"/>
              </a:rPr>
              <a:t>資源の供給問題や</a:t>
            </a:r>
            <a:endParaRPr lang="en-US" altLang="ja-JP" sz="3600" b="1" dirty="0" smtClean="0">
              <a:solidFill>
                <a:srgbClr val="0033CC"/>
              </a:solidFill>
              <a:latin typeface="Arial" pitchFamily="34" charset="0"/>
              <a:ea typeface="ＭＳ Ｐゴシック" pitchFamily="50" charset="-128"/>
            </a:endParaRPr>
          </a:p>
          <a:p>
            <a:pPr lvl="0" fontAlgn="base">
              <a:lnSpc>
                <a:spcPct val="150000"/>
              </a:lnSpc>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採掘・製錬にともなう環境破壊が、</a:t>
            </a:r>
            <a:endParaRPr lang="en-US" altLang="ja-JP" sz="3600" b="1" dirty="0" smtClean="0">
              <a:solidFill>
                <a:srgbClr val="0033CC"/>
              </a:solidFill>
              <a:latin typeface="Arial" pitchFamily="34" charset="0"/>
              <a:ea typeface="ＭＳ Ｐゴシック" pitchFamily="50" charset="-128"/>
            </a:endParaRPr>
          </a:p>
          <a:p>
            <a:pPr lvl="0" fontAlgn="base">
              <a:lnSpc>
                <a:spcPct val="150000"/>
              </a:lnSpc>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一般の人にも注目されるようになった。</a:t>
            </a:r>
            <a:endParaRPr lang="en-US" altLang="ja-JP" sz="3600" b="1" dirty="0" smtClean="0">
              <a:solidFill>
                <a:srgbClr val="0033CC"/>
              </a:solidFill>
              <a:latin typeface="Arial" pitchFamily="34" charset="0"/>
              <a:ea typeface="ＭＳ Ｐゴシック" pitchFamily="50" charset="-128"/>
            </a:endParaRPr>
          </a:p>
        </p:txBody>
      </p:sp>
    </p:spTree>
    <p:extLst>
      <p:ext uri="{BB962C8B-B14F-4D97-AF65-F5344CB8AC3E}">
        <p14:creationId xmlns:p14="http://schemas.microsoft.com/office/powerpoint/2010/main" val="22324731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663871"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7109639"/>
          </a:xfrm>
          <a:prstGeom prst="rect">
            <a:avLst/>
          </a:prstGeom>
        </p:spPr>
        <p:txBody>
          <a:bodyPr wrap="square">
            <a:spAutoFit/>
          </a:bodyPr>
          <a:lstStyle/>
          <a:p>
            <a:pPr lvl="0" fontAlgn="base">
              <a:spcBef>
                <a:spcPct val="0"/>
              </a:spcBef>
              <a:spcAft>
                <a:spcPct val="0"/>
              </a:spcAft>
              <a:defRPr/>
            </a:pPr>
            <a:r>
              <a:rPr lang="ja-JP" altLang="en-US" sz="2400" b="1" dirty="0" smtClean="0">
                <a:solidFill>
                  <a:srgbClr val="0033CC"/>
                </a:solidFill>
                <a:latin typeface="Arial" pitchFamily="34" charset="0"/>
                <a:ea typeface="ＭＳ Ｐゴシック" pitchFamily="50" charset="-128"/>
              </a:rPr>
              <a:t>ＥＶ</a:t>
            </a:r>
            <a:r>
              <a:rPr lang="ja-JP" altLang="en-US" sz="2400" b="1" dirty="0">
                <a:solidFill>
                  <a:srgbClr val="0033CC"/>
                </a:solidFill>
                <a:latin typeface="Arial" pitchFamily="34" charset="0"/>
                <a:ea typeface="ＭＳ Ｐゴシック" pitchFamily="50" charset="-128"/>
              </a:rPr>
              <a:t>は、本当に環境にやさしいのか？ </a:t>
            </a:r>
          </a:p>
          <a:p>
            <a:endParaRPr lang="en-US" altLang="ja-JP" sz="2400" b="1" dirty="0" smtClean="0">
              <a:latin typeface="+mn-ea"/>
            </a:endParaRPr>
          </a:p>
          <a:p>
            <a:r>
              <a:rPr lang="ja-JP" altLang="en-US" sz="2400" b="1" dirty="0" smtClean="0">
                <a:latin typeface="+mn-ea"/>
              </a:rPr>
              <a:t>岡部の現時点での見解：</a:t>
            </a:r>
            <a:endParaRPr lang="en-US" altLang="ja-JP" sz="2400" b="1" dirty="0" smtClean="0">
              <a:latin typeface="+mn-ea"/>
            </a:endParaRPr>
          </a:p>
          <a:p>
            <a:endParaRPr lang="en-US" altLang="ja-JP" sz="2400" b="1" dirty="0">
              <a:latin typeface="+mn-ea"/>
            </a:endParaRPr>
          </a:p>
          <a:p>
            <a:r>
              <a:rPr lang="ja-JP" altLang="en-US" sz="2400" b="1" dirty="0" smtClean="0">
                <a:latin typeface="+mn-ea"/>
              </a:rPr>
              <a:t>現在の採掘・製錬・製造技術・環境技術を考えると、</a:t>
            </a:r>
            <a:r>
              <a:rPr lang="en-US" altLang="ja-JP" sz="2400" b="1" dirty="0" smtClean="0">
                <a:latin typeface="+mn-ea"/>
              </a:rPr>
              <a:t>EV</a:t>
            </a:r>
            <a:r>
              <a:rPr lang="ja-JP" altLang="en-US" sz="2400" b="1" dirty="0" smtClean="0">
                <a:latin typeface="+mn-ea"/>
              </a:rPr>
              <a:t>車は環境に優しくない。</a:t>
            </a:r>
            <a:endParaRPr lang="en-US" altLang="ja-JP" sz="2400" b="1" dirty="0" smtClean="0">
              <a:latin typeface="+mn-ea"/>
            </a:endParaRPr>
          </a:p>
          <a:p>
            <a:endParaRPr lang="en-US" altLang="ja-JP" sz="2400" b="1" dirty="0">
              <a:latin typeface="+mn-ea"/>
            </a:endParaRPr>
          </a:p>
          <a:p>
            <a:r>
              <a:rPr lang="ja-JP" altLang="en-US" sz="2400" b="1" dirty="0" smtClean="0">
                <a:latin typeface="+mn-ea"/>
              </a:rPr>
              <a:t>しかし、環境調和型の採掘・製錬技術、さらには、高度な環境調和型のリサイクル技術が開発されれば、</a:t>
            </a:r>
            <a:r>
              <a:rPr lang="en-US" altLang="ja-JP" sz="2400" b="1" dirty="0" smtClean="0">
                <a:latin typeface="+mn-ea"/>
              </a:rPr>
              <a:t>EV</a:t>
            </a:r>
            <a:r>
              <a:rPr lang="ja-JP" altLang="en-US" sz="2400" b="1" dirty="0" smtClean="0">
                <a:latin typeface="+mn-ea"/>
              </a:rPr>
              <a:t>車は、環境にやさしい製品となる。</a:t>
            </a:r>
            <a:endParaRPr lang="en-US" altLang="ja-JP" sz="2400" b="1" dirty="0" smtClean="0">
              <a:latin typeface="+mn-ea"/>
            </a:endParaRPr>
          </a:p>
          <a:p>
            <a:endParaRPr lang="en-US" altLang="ja-JP" sz="2400" b="1" dirty="0" smtClean="0">
              <a:latin typeface="+mn-ea"/>
            </a:endParaRPr>
          </a:p>
          <a:p>
            <a:r>
              <a:rPr lang="ja-JP" altLang="en-US" sz="2400" b="1" dirty="0">
                <a:latin typeface="+mn-ea"/>
              </a:rPr>
              <a:t>また</a:t>
            </a:r>
            <a:r>
              <a:rPr lang="ja-JP" altLang="en-US" sz="2400" b="1" dirty="0" smtClean="0">
                <a:latin typeface="+mn-ea"/>
              </a:rPr>
              <a:t>、仮に、バイオ由来原料あるいは</a:t>
            </a:r>
            <a:r>
              <a:rPr lang="en-US" altLang="ja-JP" sz="2400" b="1" dirty="0" smtClean="0">
                <a:latin typeface="+mn-ea"/>
              </a:rPr>
              <a:t>CO</a:t>
            </a:r>
            <a:r>
              <a:rPr lang="en-US" altLang="ja-JP" sz="2400" b="1" baseline="-25000" dirty="0" smtClean="0">
                <a:latin typeface="+mn-ea"/>
              </a:rPr>
              <a:t>2</a:t>
            </a:r>
            <a:r>
              <a:rPr lang="ja-JP" altLang="en-US" sz="2400" b="1" dirty="0" smtClean="0">
                <a:latin typeface="+mn-ea"/>
              </a:rPr>
              <a:t>からガソリンが安く製造できるようになれば、ハイブリッド車やガソリン車の方が、鉱物資源の消費という観点からは、環境にやさしいかもしれない。</a:t>
            </a:r>
            <a:endParaRPr lang="en-US" altLang="ja-JP" sz="2400" b="1" dirty="0" smtClean="0">
              <a:latin typeface="+mn-ea"/>
            </a:endParaRPr>
          </a:p>
          <a:p>
            <a:endParaRPr lang="en-US" altLang="ja-JP" sz="2400" b="1" dirty="0">
              <a:latin typeface="+mn-ea"/>
            </a:endParaRPr>
          </a:p>
          <a:p>
            <a:r>
              <a:rPr lang="ja-JP" altLang="en-US" sz="2400" b="1" dirty="0" smtClean="0">
                <a:latin typeface="+mn-ea"/>
              </a:rPr>
              <a:t>未来社会では、</a:t>
            </a:r>
            <a:r>
              <a:rPr lang="en-US" altLang="ja-JP" sz="2400" b="1" dirty="0" smtClean="0">
                <a:latin typeface="+mn-ea"/>
              </a:rPr>
              <a:t>EV</a:t>
            </a:r>
            <a:r>
              <a:rPr lang="ja-JP" altLang="en-US" sz="2400" b="1" dirty="0" smtClean="0">
                <a:latin typeface="+mn-ea"/>
              </a:rPr>
              <a:t>車が主たる移動体となるのであろうが、</a:t>
            </a:r>
            <a:r>
              <a:rPr lang="ja-JP" altLang="en-US" sz="2400" b="1" dirty="0" smtClean="0">
                <a:solidFill>
                  <a:srgbClr val="FF0000"/>
                </a:solidFill>
                <a:latin typeface="+mn-ea"/>
              </a:rPr>
              <a:t>急激な</a:t>
            </a:r>
            <a:r>
              <a:rPr lang="en-US" altLang="ja-JP" sz="2400" b="1" dirty="0" smtClean="0">
                <a:solidFill>
                  <a:srgbClr val="FF0000"/>
                </a:solidFill>
                <a:latin typeface="+mn-ea"/>
              </a:rPr>
              <a:t>EV</a:t>
            </a:r>
            <a:r>
              <a:rPr lang="ja-JP" altLang="en-US" sz="2400" b="1" dirty="0" smtClean="0">
                <a:solidFill>
                  <a:srgbClr val="FF0000"/>
                </a:solidFill>
                <a:latin typeface="+mn-ea"/>
              </a:rPr>
              <a:t>シフトは、ともすると地球環境を破壊する可能性がある</a:t>
            </a:r>
            <a:r>
              <a:rPr lang="ja-JP" altLang="en-US" sz="2400" b="1" dirty="0" smtClean="0">
                <a:latin typeface="+mn-ea"/>
              </a:rPr>
              <a:t>ことも認識するべきである。</a:t>
            </a:r>
            <a:endParaRPr lang="en-US" altLang="ja-JP" sz="2400" b="1" dirty="0" smtClean="0">
              <a:latin typeface="+mn-ea"/>
            </a:endParaRPr>
          </a:p>
          <a:p>
            <a:endParaRPr lang="en-US" altLang="ja-JP" sz="2400" b="1" i="0" dirty="0">
              <a:solidFill>
                <a:srgbClr val="333333"/>
              </a:solidFill>
              <a:effectLst/>
              <a:latin typeface="+mn-ea"/>
            </a:endParaRPr>
          </a:p>
        </p:txBody>
      </p:sp>
    </p:spTree>
    <p:extLst>
      <p:ext uri="{BB962C8B-B14F-4D97-AF65-F5344CB8AC3E}">
        <p14:creationId xmlns:p14="http://schemas.microsoft.com/office/powerpoint/2010/main" val="82494166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rotWithShape="1">
          <a:blip r:embed="rId3"/>
          <a:srcRect l="14521" r="14708"/>
          <a:stretch/>
        </p:blipFill>
        <p:spPr>
          <a:xfrm>
            <a:off x="1128258" y="853925"/>
            <a:ext cx="6970713" cy="5540437"/>
          </a:xfrm>
          <a:prstGeom prst="rect">
            <a:avLst/>
          </a:prstGeom>
        </p:spPr>
      </p:pic>
      <p:sp>
        <p:nvSpPr>
          <p:cNvPr id="5" name="正方形/長方形 4"/>
          <p:cNvSpPr/>
          <p:nvPr/>
        </p:nvSpPr>
        <p:spPr>
          <a:xfrm>
            <a:off x="490537" y="6335181"/>
            <a:ext cx="81147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参考資料として、レアメタル研究会の</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HP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に</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UP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しておきました。</a:t>
            </a:r>
            <a:endParaRPr kumimoji="1" lang="ja-JP" altLang="en-US" sz="2400" b="1"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endParaRPr>
          </a:p>
        </p:txBody>
      </p:sp>
      <p:sp>
        <p:nvSpPr>
          <p:cNvPr id="8" name="正方形/長方形 7"/>
          <p:cNvSpPr/>
          <p:nvPr/>
        </p:nvSpPr>
        <p:spPr>
          <a:xfrm>
            <a:off x="422961" y="128275"/>
            <a:ext cx="8111439" cy="646331"/>
          </a:xfrm>
          <a:prstGeom prst="rect">
            <a:avLst/>
          </a:prstGeom>
        </p:spPr>
        <p:txBody>
          <a:bodyPr wrap="square">
            <a:spAutoFit/>
          </a:bodyPr>
          <a:lstStyle/>
          <a:p>
            <a:r>
              <a:rPr lang="en-US" altLang="ja-JP" b="1" dirty="0" smtClean="0"/>
              <a:t>‘</a:t>
            </a:r>
            <a:r>
              <a:rPr lang="ja-JP" altLang="en-US" b="1" dirty="0" smtClean="0"/>
              <a:t>レアメタル</a:t>
            </a:r>
            <a:r>
              <a:rPr lang="ja-JP" altLang="en-US" b="1" dirty="0"/>
              <a:t>に関する大きな誤解</a:t>
            </a:r>
            <a:r>
              <a:rPr lang="en-US" altLang="ja-JP" b="1" dirty="0"/>
              <a:t>:</a:t>
            </a:r>
            <a:r>
              <a:rPr lang="ja-JP" altLang="en-US" b="1" dirty="0"/>
              <a:t>工場のゴミゼロ化は本当に環境に優しいの</a:t>
            </a:r>
            <a:r>
              <a:rPr lang="ja-JP" altLang="en-US" b="1" dirty="0" smtClean="0"/>
              <a:t>か</a:t>
            </a:r>
            <a:r>
              <a:rPr lang="en-US" altLang="ja-JP" b="1" dirty="0" smtClean="0"/>
              <a:t>’,</a:t>
            </a:r>
            <a:r>
              <a:rPr lang="en-US" altLang="ja-JP" b="1" dirty="0"/>
              <a:t/>
            </a:r>
            <a:br>
              <a:rPr lang="en-US" altLang="ja-JP" b="1" dirty="0"/>
            </a:br>
            <a:r>
              <a:rPr lang="ja-JP" altLang="en-US" b="1" dirty="0"/>
              <a:t>岡部 徹</a:t>
            </a:r>
            <a:r>
              <a:rPr lang="en-US" altLang="ja-JP" b="1" dirty="0" smtClean="0"/>
              <a:t>:</a:t>
            </a:r>
            <a:r>
              <a:rPr lang="ja-JP" altLang="en-US" b="1" dirty="0"/>
              <a:t> </a:t>
            </a:r>
            <a:r>
              <a:rPr lang="en-US" altLang="ja-JP" b="1" dirty="0" smtClean="0"/>
              <a:t>OHM</a:t>
            </a:r>
            <a:r>
              <a:rPr lang="en-US" altLang="ja-JP" b="1" dirty="0"/>
              <a:t>(</a:t>
            </a:r>
            <a:r>
              <a:rPr lang="ja-JP" altLang="en-US" b="1" dirty="0"/>
              <a:t>株式会社オーム社</a:t>
            </a:r>
            <a:r>
              <a:rPr lang="en-US" altLang="ja-JP" b="1" dirty="0"/>
              <a:t>), vol.104, no.11 (</a:t>
            </a:r>
            <a:r>
              <a:rPr lang="en-US" altLang="ja-JP" b="1" dirty="0">
                <a:solidFill>
                  <a:srgbClr val="FF0000"/>
                </a:solidFill>
              </a:rPr>
              <a:t>2017</a:t>
            </a:r>
            <a:r>
              <a:rPr lang="en-US" altLang="ja-JP" b="1" dirty="0"/>
              <a:t>) pp.40-42.</a:t>
            </a:r>
          </a:p>
        </p:txBody>
      </p:sp>
    </p:spTree>
    <p:extLst>
      <p:ext uri="{BB962C8B-B14F-4D97-AF65-F5344CB8AC3E}">
        <p14:creationId xmlns:p14="http://schemas.microsoft.com/office/powerpoint/2010/main" val="27981300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rotWithShape="1">
          <a:blip r:embed="rId2"/>
          <a:srcRect l="16459" t="2779" r="17187" b="4259"/>
          <a:stretch/>
        </p:blipFill>
        <p:spPr>
          <a:xfrm>
            <a:off x="419335" y="0"/>
            <a:ext cx="8038865" cy="6335181"/>
          </a:xfrm>
          <a:prstGeom prst="rect">
            <a:avLst/>
          </a:prstGeom>
        </p:spPr>
      </p:pic>
      <p:sp>
        <p:nvSpPr>
          <p:cNvPr id="5" name="正方形/長方形 4"/>
          <p:cNvSpPr/>
          <p:nvPr/>
        </p:nvSpPr>
        <p:spPr>
          <a:xfrm>
            <a:off x="490537" y="6335181"/>
            <a:ext cx="81147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参考資料として、レアメタル研究会の</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HP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に</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UP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しておきました。</a:t>
            </a:r>
            <a:endParaRPr kumimoji="1" lang="ja-JP" altLang="en-US" sz="2400" b="1"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endParaRPr>
          </a:p>
        </p:txBody>
      </p:sp>
      <p:cxnSp>
        <p:nvCxnSpPr>
          <p:cNvPr id="6" name="直線コネクタ 5"/>
          <p:cNvCxnSpPr/>
          <p:nvPr/>
        </p:nvCxnSpPr>
        <p:spPr bwMode="auto">
          <a:xfrm>
            <a:off x="4372428" y="437697"/>
            <a:ext cx="954315" cy="0"/>
          </a:xfrm>
          <a:prstGeom prst="line">
            <a:avLst/>
          </a:prstGeom>
          <a:solidFill>
            <a:schemeClr val="bg1"/>
          </a:solidFill>
          <a:ln w="381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13558274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descr="リサイクルマー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0" y="1973263"/>
            <a:ext cx="308610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8611" name="Text Box 3"/>
          <p:cNvSpPr txBox="1">
            <a:spLocks noChangeArrowheads="1"/>
          </p:cNvSpPr>
          <p:nvPr/>
        </p:nvSpPr>
        <p:spPr bwMode="auto">
          <a:xfrm>
            <a:off x="0" y="296863"/>
            <a:ext cx="91725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endPar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Development of new recovery process of</a:t>
            </a:r>
            <a:r>
              <a:rPr kumimoji="1" lang="en-US" altLang="ja-JP" sz="40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rare metals from scraps</a:t>
            </a:r>
          </a:p>
        </p:txBody>
      </p:sp>
      <p:sp>
        <p:nvSpPr>
          <p:cNvPr id="708612" name="Text Box 4"/>
          <p:cNvSpPr txBox="1">
            <a:spLocks noChangeArrowheads="1"/>
          </p:cNvSpPr>
          <p:nvPr/>
        </p:nvSpPr>
        <p:spPr bwMode="auto">
          <a:xfrm>
            <a:off x="2557463" y="361315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000" b="0" i="0" u="none" strike="noStrike" kern="1200" cap="none" spc="0" normalizeH="0" baseline="0" noProof="0">
              <a:ln>
                <a:noFill/>
              </a:ln>
              <a:solidFill>
                <a:srgbClr val="333399"/>
              </a:solidFill>
              <a:effectLst/>
              <a:uLnTx/>
              <a:uFillTx/>
              <a:latin typeface="Times New Roman" pitchFamily="18" charset="0"/>
              <a:ea typeface="ＭＳ Ｐゴシック" pitchFamily="50" charset="-128"/>
              <a:cs typeface="+mn-cs"/>
            </a:endParaRPr>
          </a:p>
        </p:txBody>
      </p:sp>
      <p:sp>
        <p:nvSpPr>
          <p:cNvPr id="708613" name="Rectangle 5"/>
          <p:cNvSpPr>
            <a:spLocks noChangeArrowheads="1"/>
          </p:cNvSpPr>
          <p:nvPr/>
        </p:nvSpPr>
        <p:spPr bwMode="auto">
          <a:xfrm>
            <a:off x="4294188" y="3065463"/>
            <a:ext cx="38576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5100" b="1" i="0" u="none" strike="noStrike" kern="1200" cap="none" spc="0" normalizeH="0" baseline="0" noProof="0">
                <a:ln>
                  <a:noFill/>
                </a:ln>
                <a:solidFill>
                  <a:srgbClr val="33CCFF"/>
                </a:solidFill>
                <a:effectLst/>
                <a:uLnTx/>
                <a:uFillTx/>
                <a:latin typeface="Arial Rounded MT Bold" pitchFamily="34" charset="0"/>
                <a:ea typeface="ＭＳ Ｐゴシック" pitchFamily="50" charset="-128"/>
                <a:cs typeface="+mn-cs"/>
              </a:rPr>
              <a:t>Rare Metals</a:t>
            </a:r>
          </a:p>
        </p:txBody>
      </p:sp>
      <p:sp>
        <p:nvSpPr>
          <p:cNvPr id="708614" name="Text Box 6"/>
          <p:cNvSpPr txBox="1">
            <a:spLocks noChangeArrowheads="1"/>
          </p:cNvSpPr>
          <p:nvPr/>
        </p:nvSpPr>
        <p:spPr bwMode="auto">
          <a:xfrm>
            <a:off x="0" y="4949825"/>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Environmentally sound technology for</a:t>
            </a:r>
            <a:r>
              <a:rPr kumimoji="1" lang="en-US" altLang="ja-JP" sz="40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 </a:t>
            </a:r>
            <a:r>
              <a:rPr kumimoji="1" lang="en-US" altLang="ja-JP" sz="4000" b="1" i="0" u="none" strike="noStrike" kern="1200" cap="none" spc="0" normalizeH="0" baseline="0" noProof="0">
                <a:ln>
                  <a:noFill/>
                </a:ln>
                <a:solidFill>
                  <a:srgbClr val="FF0000"/>
                </a:solidFill>
                <a:effectLst/>
                <a:uLnTx/>
                <a:uFillTx/>
                <a:latin typeface="Arial" pitchFamily="34" charset="0"/>
                <a:ea typeface="ＭＳ Ｐゴシック" pitchFamily="50" charset="-128"/>
                <a:cs typeface="+mn-cs"/>
              </a:rPr>
              <a:t>producing and recycling</a:t>
            </a:r>
            <a:r>
              <a:rPr kumimoji="1" lang="en-US" altLang="ja-JP" sz="40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1" lang="en-US" altLang="ja-JP" sz="4000" b="1" i="0" u="none" strike="noStrike" kern="1200" cap="none" spc="0" normalizeH="0" baseline="0" noProof="0">
                <a:ln>
                  <a:noFill/>
                </a:ln>
                <a:solidFill>
                  <a:srgbClr val="0033CC"/>
                </a:solidFill>
                <a:effectLst/>
                <a:uLnTx/>
                <a:uFillTx/>
                <a:latin typeface="Arial" pitchFamily="34" charset="0"/>
                <a:ea typeface="ＭＳ Ｐゴシック" pitchFamily="50" charset="-128"/>
                <a:cs typeface="+mn-cs"/>
              </a:rPr>
              <a:t>less-common metals</a:t>
            </a:r>
          </a:p>
        </p:txBody>
      </p:sp>
    </p:spTree>
    <p:extLst>
      <p:ext uri="{BB962C8B-B14F-4D97-AF65-F5344CB8AC3E}">
        <p14:creationId xmlns:p14="http://schemas.microsoft.com/office/powerpoint/2010/main" val="11473739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251520" y="5595112"/>
            <a:ext cx="8892480"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a:ea typeface="ＭＳ Ｐゴシック"/>
                <a:cs typeface="+mn-cs"/>
              </a:rPr>
              <a:t>図１　レアメタルや貴金属を例にとって、高度資源循環型社会を実現を目指すために不可欠な、リサイクル技術や環境技術とその関連重要項目とキーワードを列記した。</a:t>
            </a:r>
          </a:p>
        </p:txBody>
      </p:sp>
      <p:grpSp>
        <p:nvGrpSpPr>
          <p:cNvPr id="2" name="グループ化 23"/>
          <p:cNvGrpSpPr/>
          <p:nvPr/>
        </p:nvGrpSpPr>
        <p:grpSpPr>
          <a:xfrm>
            <a:off x="0" y="122380"/>
            <a:ext cx="10259579" cy="5337150"/>
            <a:chOff x="0" y="332532"/>
            <a:chExt cx="10259579" cy="5337150"/>
          </a:xfrm>
        </p:grpSpPr>
        <p:sp>
          <p:nvSpPr>
            <p:cNvPr id="36" name="テキスト ボックス 35"/>
            <p:cNvSpPr txBox="1"/>
            <p:nvPr/>
          </p:nvSpPr>
          <p:spPr>
            <a:xfrm>
              <a:off x="0" y="332532"/>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Arial"/>
                  <a:ea typeface="ＭＳ Ｐゴシック"/>
                  <a:cs typeface="+mn-cs"/>
                </a:rPr>
                <a:t>高度資源循環型社会を目指す研究の背景とキーワード</a:t>
              </a:r>
            </a:p>
          </p:txBody>
        </p:sp>
        <p:grpSp>
          <p:nvGrpSpPr>
            <p:cNvPr id="3" name="グループ化 23"/>
            <p:cNvGrpSpPr/>
            <p:nvPr/>
          </p:nvGrpSpPr>
          <p:grpSpPr>
            <a:xfrm>
              <a:off x="107504" y="1018278"/>
              <a:ext cx="10152075" cy="4651404"/>
              <a:chOff x="1458764" y="1965965"/>
              <a:chExt cx="7651496" cy="3415056"/>
            </a:xfrm>
          </p:grpSpPr>
          <p:pic>
            <p:nvPicPr>
              <p:cNvPr id="8" name="Picture 2" descr="リサイクルマーク"/>
              <p:cNvPicPr>
                <a:picLocks noChangeAspect="1" noChangeArrowheads="1"/>
              </p:cNvPicPr>
              <p:nvPr/>
            </p:nvPicPr>
            <p:blipFill>
              <a:blip r:embed="rId3" cstate="print"/>
              <a:srcRect/>
              <a:stretch>
                <a:fillRect/>
              </a:stretch>
            </p:blipFill>
            <p:spPr bwMode="auto">
              <a:xfrm>
                <a:off x="3632648" y="2463875"/>
                <a:ext cx="1980304" cy="1757214"/>
              </a:xfrm>
              <a:prstGeom prst="rect">
                <a:avLst/>
              </a:prstGeom>
              <a:noFill/>
              <a:ln w="9525">
                <a:noFill/>
                <a:miter lim="800000"/>
                <a:headEnd/>
                <a:tailEnd/>
              </a:ln>
            </p:spPr>
          </p:pic>
          <p:sp>
            <p:nvSpPr>
              <p:cNvPr id="9" name="Text Box 3"/>
              <p:cNvSpPr txBox="1">
                <a:spLocks noChangeArrowheads="1"/>
              </p:cNvSpPr>
              <p:nvPr/>
            </p:nvSpPr>
            <p:spPr bwMode="auto">
              <a:xfrm>
                <a:off x="1798308" y="4770904"/>
                <a:ext cx="6019800" cy="6101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rPr>
                  <a:t>高度循環社会の確立を目指した材料工学の発展／　</a:t>
                </a:r>
                <a:endPar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rPr>
                  <a:t>資源・環境・リサイクルに関する新しい統合学術分野の開拓／</a:t>
                </a:r>
                <a:endPar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rPr>
                  <a:t>グローバルな資源・環境観のパラダイムシフトを目指す</a:t>
                </a:r>
                <a:endPar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0" name="Text Box 4"/>
              <p:cNvSpPr txBox="1">
                <a:spLocks noChangeArrowheads="1"/>
              </p:cNvSpPr>
              <p:nvPr/>
            </p:nvSpPr>
            <p:spPr bwMode="auto">
              <a:xfrm>
                <a:off x="2557463" y="3613150"/>
                <a:ext cx="2362200" cy="61011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4800"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11" name="Text Box 6"/>
              <p:cNvSpPr txBox="1">
                <a:spLocks noChangeArrowheads="1"/>
              </p:cNvSpPr>
              <p:nvPr/>
            </p:nvSpPr>
            <p:spPr bwMode="auto">
              <a:xfrm>
                <a:off x="6186656" y="4083883"/>
                <a:ext cx="2923604" cy="8586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環境調和型リサイクル技術の開発</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持続型社会システムの構築</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本分野を担う高度人材の育成</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rPr>
                  <a:t>Value of Nature </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の啓蒙・教育</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2" name="Text Box 3"/>
              <p:cNvSpPr txBox="1">
                <a:spLocks noChangeArrowheads="1"/>
              </p:cNvSpPr>
              <p:nvPr/>
            </p:nvSpPr>
            <p:spPr bwMode="auto">
              <a:xfrm>
                <a:off x="1619672" y="1988840"/>
                <a:ext cx="3456384" cy="24856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a:cs typeface="+mn-cs"/>
                  </a:rPr>
                  <a:t>循環資源立国への挑戦</a:t>
                </a:r>
              </a:p>
            </p:txBody>
          </p:sp>
          <p:sp>
            <p:nvSpPr>
              <p:cNvPr id="13" name="Text Box 3"/>
              <p:cNvSpPr txBox="1">
                <a:spLocks noChangeArrowheads="1"/>
              </p:cNvSpPr>
              <p:nvPr/>
            </p:nvSpPr>
            <p:spPr bwMode="auto">
              <a:xfrm>
                <a:off x="4499992" y="3284984"/>
                <a:ext cx="3384376"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a:cs typeface="+mn-cs"/>
                  </a:rPr>
                  <a:t>レアメタル・貴金属</a:t>
                </a:r>
              </a:p>
            </p:txBody>
          </p:sp>
          <p:sp>
            <p:nvSpPr>
              <p:cNvPr id="14" name="Text Box 3"/>
              <p:cNvSpPr txBox="1">
                <a:spLocks noChangeArrowheads="1"/>
              </p:cNvSpPr>
              <p:nvPr/>
            </p:nvSpPr>
            <p:spPr bwMode="auto">
              <a:xfrm>
                <a:off x="3592463" y="2060848"/>
                <a:ext cx="2088232"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33CC"/>
                    </a:solidFill>
                    <a:effectLst/>
                    <a:uLnTx/>
                    <a:uFillTx/>
                    <a:latin typeface="ＭＳ Ｐゴシック"/>
                    <a:ea typeface="ＭＳ Ｐゴシック"/>
                    <a:cs typeface="+mn-cs"/>
                  </a:rPr>
                  <a:t>製品</a:t>
                </a:r>
              </a:p>
            </p:txBody>
          </p:sp>
          <p:sp>
            <p:nvSpPr>
              <p:cNvPr id="15" name="Text Box 3"/>
              <p:cNvSpPr txBox="1">
                <a:spLocks noChangeArrowheads="1"/>
              </p:cNvSpPr>
              <p:nvPr/>
            </p:nvSpPr>
            <p:spPr bwMode="auto">
              <a:xfrm>
                <a:off x="2267744" y="4293096"/>
                <a:ext cx="2088232"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33CC"/>
                    </a:solidFill>
                    <a:effectLst/>
                    <a:uLnTx/>
                    <a:uFillTx/>
                    <a:latin typeface="ＭＳ Ｐゴシック"/>
                    <a:ea typeface="ＭＳ Ｐゴシック"/>
                    <a:cs typeface="+mn-cs"/>
                  </a:rPr>
                  <a:t>素材</a:t>
                </a:r>
              </a:p>
            </p:txBody>
          </p:sp>
          <p:sp>
            <p:nvSpPr>
              <p:cNvPr id="16" name="Text Box 3"/>
              <p:cNvSpPr txBox="1">
                <a:spLocks noChangeArrowheads="1"/>
              </p:cNvSpPr>
              <p:nvPr/>
            </p:nvSpPr>
            <p:spPr bwMode="auto">
              <a:xfrm>
                <a:off x="4788024" y="4293096"/>
                <a:ext cx="2088232"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33CC"/>
                    </a:solidFill>
                    <a:effectLst/>
                    <a:uLnTx/>
                    <a:uFillTx/>
                    <a:latin typeface="ＭＳ Ｐゴシック"/>
                    <a:ea typeface="ＭＳ Ｐゴシック"/>
                    <a:cs typeface="+mn-cs"/>
                  </a:rPr>
                  <a:t>資源</a:t>
                </a:r>
              </a:p>
            </p:txBody>
          </p:sp>
          <p:sp>
            <p:nvSpPr>
              <p:cNvPr id="17" name="Text Box 3"/>
              <p:cNvSpPr txBox="1">
                <a:spLocks noChangeArrowheads="1"/>
              </p:cNvSpPr>
              <p:nvPr/>
            </p:nvSpPr>
            <p:spPr bwMode="auto">
              <a:xfrm>
                <a:off x="2303748" y="2708920"/>
                <a:ext cx="2088232" cy="24856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a:cs typeface="+mn-cs"/>
                  </a:rPr>
                  <a:t>豊かな生活</a:t>
                </a:r>
              </a:p>
            </p:txBody>
          </p:sp>
          <p:sp>
            <p:nvSpPr>
              <p:cNvPr id="18" name="Text Box 3"/>
              <p:cNvSpPr txBox="1">
                <a:spLocks noChangeArrowheads="1"/>
              </p:cNvSpPr>
              <p:nvPr/>
            </p:nvSpPr>
            <p:spPr bwMode="auto">
              <a:xfrm>
                <a:off x="1907704" y="2348880"/>
                <a:ext cx="2880320" cy="24856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a:cs typeface="+mn-cs"/>
                  </a:rPr>
                  <a:t>高度持続型社会の構築</a:t>
                </a:r>
              </a:p>
            </p:txBody>
          </p:sp>
          <p:sp>
            <p:nvSpPr>
              <p:cNvPr id="19" name="Text Box 3"/>
              <p:cNvSpPr txBox="1">
                <a:spLocks noChangeArrowheads="1"/>
              </p:cNvSpPr>
              <p:nvPr/>
            </p:nvSpPr>
            <p:spPr bwMode="auto">
              <a:xfrm>
                <a:off x="3601988" y="4279314"/>
                <a:ext cx="2534193" cy="5197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製錬技術</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環境技術</a:t>
                </a:r>
              </a:p>
            </p:txBody>
          </p:sp>
          <p:sp>
            <p:nvSpPr>
              <p:cNvPr id="20" name="Text Box 3"/>
              <p:cNvSpPr txBox="1">
                <a:spLocks noChangeArrowheads="1"/>
              </p:cNvSpPr>
              <p:nvPr/>
            </p:nvSpPr>
            <p:spPr bwMode="auto">
              <a:xfrm>
                <a:off x="5148064" y="1965965"/>
                <a:ext cx="3600400" cy="8586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スマホ・</a:t>
                </a:r>
                <a:r>
                  <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rPr>
                  <a:t>PC</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 （貴金属と多種多様のレアメタルを使用）</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次世代自動車 （走るレアメタル）</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次世代航空機 （空飛ぶレアメタル）</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次世代ロボット （レアメタルを多量に使用）</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エネルギー関係、海洋・宇宙開発関係の産業</a:t>
                </a:r>
                <a:r>
                  <a:rPr kumimoji="1" lang="ja-JP" altLang="en-US" sz="1400" b="0" i="0" u="none" strike="noStrike" kern="1200" cap="none" spc="0" normalizeH="0" baseline="0" noProof="0" dirty="0" err="1">
                    <a:ln>
                      <a:noFill/>
                    </a:ln>
                    <a:solidFill>
                      <a:prstClr val="black"/>
                    </a:solidFill>
                    <a:effectLst/>
                    <a:uLnTx/>
                    <a:uFillTx/>
                    <a:latin typeface="ＭＳ Ｐゴシック"/>
                    <a:ea typeface="ＭＳ Ｐゴシック"/>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21" name="Text Box 6"/>
              <p:cNvSpPr txBox="1">
                <a:spLocks noChangeArrowheads="1"/>
              </p:cNvSpPr>
              <p:nvPr/>
            </p:nvSpPr>
            <p:spPr bwMode="auto">
              <a:xfrm>
                <a:off x="1458764" y="3653532"/>
                <a:ext cx="2923604" cy="5423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世界的な競争力の一層の強化</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海外への研究トレンドの発信</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全世界への新技術の展開</a:t>
                </a:r>
              </a:p>
            </p:txBody>
          </p:sp>
          <p:sp>
            <p:nvSpPr>
              <p:cNvPr id="22" name="Text Box 3"/>
              <p:cNvSpPr txBox="1">
                <a:spLocks noChangeArrowheads="1"/>
              </p:cNvSpPr>
              <p:nvPr/>
            </p:nvSpPr>
            <p:spPr bwMode="auto">
              <a:xfrm>
                <a:off x="5625068" y="3675504"/>
                <a:ext cx="2534193" cy="2937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採掘に伴う環境負荷の低減</a:t>
                </a:r>
              </a:p>
            </p:txBody>
          </p:sp>
          <p:sp>
            <p:nvSpPr>
              <p:cNvPr id="23" name="Text Box 3"/>
              <p:cNvSpPr txBox="1">
                <a:spLocks noChangeArrowheads="1"/>
              </p:cNvSpPr>
              <p:nvPr/>
            </p:nvSpPr>
            <p:spPr bwMode="auto">
              <a:xfrm>
                <a:off x="5191357" y="2942039"/>
                <a:ext cx="2534193" cy="2937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リサイクル技術</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p:txBody>
          </p:sp>
        </p:grpSp>
      </p:grpSp>
      <p:sp>
        <p:nvSpPr>
          <p:cNvPr id="7" name="スライド番号プレースホルダー 6"/>
          <p:cNvSpPr>
            <a:spLocks noGrp="1"/>
          </p:cNvSpPr>
          <p:nvPr>
            <p:ph type="sldNum" sz="quarter" idx="12"/>
          </p:nvPr>
        </p:nvSpPr>
        <p:spPr>
          <a:xfrm>
            <a:off x="6759575" y="6469062"/>
            <a:ext cx="2133600" cy="3889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70CFF-3DBB-4889-B902-E49558CF959E}" type="slidenum">
              <a:rPr kumimoji="1" lang="en-US" altLang="ja-JP" sz="2400" b="1"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en-US" altLang="ja-JP" sz="2400" b="1"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8452188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251520" y="5595112"/>
            <a:ext cx="8892480"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a:ea typeface="ＭＳ Ｐゴシック"/>
                <a:cs typeface="+mn-cs"/>
              </a:rPr>
              <a:t>図１　レアメタルや貴金属を例にとって、高度資源循環型社会を実現を目指すために不可欠な、リサイクル技術や環境技術とその関連重要項目とキーワードを列記した。</a:t>
            </a:r>
          </a:p>
        </p:txBody>
      </p:sp>
      <p:grpSp>
        <p:nvGrpSpPr>
          <p:cNvPr id="2" name="グループ化 23"/>
          <p:cNvGrpSpPr/>
          <p:nvPr/>
        </p:nvGrpSpPr>
        <p:grpSpPr>
          <a:xfrm>
            <a:off x="0" y="122380"/>
            <a:ext cx="10259579" cy="5337150"/>
            <a:chOff x="0" y="332532"/>
            <a:chExt cx="10259579" cy="5337150"/>
          </a:xfrm>
        </p:grpSpPr>
        <p:sp>
          <p:nvSpPr>
            <p:cNvPr id="36" name="テキスト ボックス 35"/>
            <p:cNvSpPr txBox="1"/>
            <p:nvPr/>
          </p:nvSpPr>
          <p:spPr>
            <a:xfrm>
              <a:off x="0" y="332532"/>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Arial"/>
                  <a:ea typeface="ＭＳ Ｐゴシック"/>
                  <a:cs typeface="+mn-cs"/>
                </a:rPr>
                <a:t>高度資源循環型社会を目指す研究の背景とキーワード</a:t>
              </a:r>
            </a:p>
          </p:txBody>
        </p:sp>
        <p:grpSp>
          <p:nvGrpSpPr>
            <p:cNvPr id="3" name="グループ化 23"/>
            <p:cNvGrpSpPr/>
            <p:nvPr/>
          </p:nvGrpSpPr>
          <p:grpSpPr>
            <a:xfrm>
              <a:off x="107504" y="1018278"/>
              <a:ext cx="10152075" cy="4651404"/>
              <a:chOff x="1458764" y="1965965"/>
              <a:chExt cx="7651496" cy="3415056"/>
            </a:xfrm>
          </p:grpSpPr>
          <p:pic>
            <p:nvPicPr>
              <p:cNvPr id="8" name="Picture 2" descr="リサイクルマーク"/>
              <p:cNvPicPr>
                <a:picLocks noChangeAspect="1" noChangeArrowheads="1"/>
              </p:cNvPicPr>
              <p:nvPr/>
            </p:nvPicPr>
            <p:blipFill>
              <a:blip r:embed="rId3" cstate="print"/>
              <a:srcRect/>
              <a:stretch>
                <a:fillRect/>
              </a:stretch>
            </p:blipFill>
            <p:spPr bwMode="auto">
              <a:xfrm>
                <a:off x="3632648" y="2463875"/>
                <a:ext cx="1980304" cy="1757214"/>
              </a:xfrm>
              <a:prstGeom prst="rect">
                <a:avLst/>
              </a:prstGeom>
              <a:noFill/>
              <a:ln w="9525">
                <a:noFill/>
                <a:miter lim="800000"/>
                <a:headEnd/>
                <a:tailEnd/>
              </a:ln>
            </p:spPr>
          </p:pic>
          <p:sp>
            <p:nvSpPr>
              <p:cNvPr id="9" name="Text Box 3"/>
              <p:cNvSpPr txBox="1">
                <a:spLocks noChangeArrowheads="1"/>
              </p:cNvSpPr>
              <p:nvPr/>
            </p:nvSpPr>
            <p:spPr bwMode="auto">
              <a:xfrm>
                <a:off x="1798308" y="4770904"/>
                <a:ext cx="6019800" cy="610117"/>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rPr>
                  <a:t>高度循環社会の確立を目指した材料工学の発展／　</a:t>
                </a:r>
                <a:endPar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rPr>
                  <a:t>資源・環境・リサイクルに関する新しい統合学術分野の開拓／</a:t>
                </a:r>
                <a:endPar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a:ea typeface="ＭＳ Ｐゴシック"/>
                    <a:cs typeface="+mn-cs"/>
                  </a:rPr>
                  <a:t>グローバルな資源・環境観のパラダイムシフトを目指す</a:t>
                </a:r>
                <a:endParaRPr kumimoji="1" lang="en-US" altLang="ja-JP" sz="1600" b="1"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0" name="Text Box 4"/>
              <p:cNvSpPr txBox="1">
                <a:spLocks noChangeArrowheads="1"/>
              </p:cNvSpPr>
              <p:nvPr/>
            </p:nvSpPr>
            <p:spPr bwMode="auto">
              <a:xfrm>
                <a:off x="2557463" y="3613150"/>
                <a:ext cx="2362200" cy="610117"/>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4800" b="0" i="0" u="none" strike="noStrike" kern="1200" cap="none" spc="0" normalizeH="0" baseline="0" noProof="0">
                  <a:ln>
                    <a:noFill/>
                  </a:ln>
                  <a:solidFill>
                    <a:prstClr val="black"/>
                  </a:solidFill>
                  <a:effectLst/>
                  <a:uLnTx/>
                  <a:uFillTx/>
                  <a:latin typeface="ＭＳ Ｐゴシック"/>
                  <a:ea typeface="ＭＳ Ｐゴシック"/>
                  <a:cs typeface="+mn-cs"/>
                </a:endParaRPr>
              </a:p>
            </p:txBody>
          </p:sp>
          <p:sp>
            <p:nvSpPr>
              <p:cNvPr id="11" name="Text Box 6"/>
              <p:cNvSpPr txBox="1">
                <a:spLocks noChangeArrowheads="1"/>
              </p:cNvSpPr>
              <p:nvPr/>
            </p:nvSpPr>
            <p:spPr bwMode="auto">
              <a:xfrm>
                <a:off x="6186656" y="4083883"/>
                <a:ext cx="2923604" cy="8586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環境調和型リサイクル技術の開発</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持続型社会システムの構築</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本分野を担う高度人材の育成</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rPr>
                  <a:t>Value of Nature </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の啓蒙・教育</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12" name="Text Box 3"/>
              <p:cNvSpPr txBox="1">
                <a:spLocks noChangeArrowheads="1"/>
              </p:cNvSpPr>
              <p:nvPr/>
            </p:nvSpPr>
            <p:spPr bwMode="auto">
              <a:xfrm>
                <a:off x="1619672" y="1988840"/>
                <a:ext cx="3456384" cy="24856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a:cs typeface="+mn-cs"/>
                  </a:rPr>
                  <a:t>循環資源立国への挑戦</a:t>
                </a:r>
              </a:p>
            </p:txBody>
          </p:sp>
          <p:sp>
            <p:nvSpPr>
              <p:cNvPr id="13" name="Text Box 3"/>
              <p:cNvSpPr txBox="1">
                <a:spLocks noChangeArrowheads="1"/>
              </p:cNvSpPr>
              <p:nvPr/>
            </p:nvSpPr>
            <p:spPr bwMode="auto">
              <a:xfrm>
                <a:off x="4499992" y="3284984"/>
                <a:ext cx="3384376"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a:cs typeface="+mn-cs"/>
                  </a:rPr>
                  <a:t>レアメタル・貴金属</a:t>
                </a:r>
              </a:p>
            </p:txBody>
          </p:sp>
          <p:sp>
            <p:nvSpPr>
              <p:cNvPr id="14" name="Text Box 3"/>
              <p:cNvSpPr txBox="1">
                <a:spLocks noChangeArrowheads="1"/>
              </p:cNvSpPr>
              <p:nvPr/>
            </p:nvSpPr>
            <p:spPr bwMode="auto">
              <a:xfrm>
                <a:off x="3592463" y="2060848"/>
                <a:ext cx="2088232"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33CC"/>
                    </a:solidFill>
                    <a:effectLst/>
                    <a:uLnTx/>
                    <a:uFillTx/>
                    <a:latin typeface="ＭＳ Ｐゴシック"/>
                    <a:ea typeface="ＭＳ Ｐゴシック"/>
                    <a:cs typeface="+mn-cs"/>
                  </a:rPr>
                  <a:t>製品</a:t>
                </a:r>
              </a:p>
            </p:txBody>
          </p:sp>
          <p:sp>
            <p:nvSpPr>
              <p:cNvPr id="15" name="Text Box 3"/>
              <p:cNvSpPr txBox="1">
                <a:spLocks noChangeArrowheads="1"/>
              </p:cNvSpPr>
              <p:nvPr/>
            </p:nvSpPr>
            <p:spPr bwMode="auto">
              <a:xfrm>
                <a:off x="2267744" y="4293096"/>
                <a:ext cx="2088232"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33CC"/>
                    </a:solidFill>
                    <a:effectLst/>
                    <a:uLnTx/>
                    <a:uFillTx/>
                    <a:latin typeface="ＭＳ Ｐゴシック"/>
                    <a:ea typeface="ＭＳ Ｐゴシック"/>
                    <a:cs typeface="+mn-cs"/>
                  </a:rPr>
                  <a:t>素材</a:t>
                </a:r>
              </a:p>
            </p:txBody>
          </p:sp>
          <p:sp>
            <p:nvSpPr>
              <p:cNvPr id="16" name="Text Box 3"/>
              <p:cNvSpPr txBox="1">
                <a:spLocks noChangeArrowheads="1"/>
              </p:cNvSpPr>
              <p:nvPr/>
            </p:nvSpPr>
            <p:spPr bwMode="auto">
              <a:xfrm>
                <a:off x="4788024" y="4293096"/>
                <a:ext cx="2088232" cy="38414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33CC"/>
                    </a:solidFill>
                    <a:effectLst/>
                    <a:uLnTx/>
                    <a:uFillTx/>
                    <a:latin typeface="ＭＳ Ｐゴシック"/>
                    <a:ea typeface="ＭＳ Ｐゴシック"/>
                    <a:cs typeface="+mn-cs"/>
                  </a:rPr>
                  <a:t>資源</a:t>
                </a:r>
              </a:p>
            </p:txBody>
          </p:sp>
          <p:sp>
            <p:nvSpPr>
              <p:cNvPr id="17" name="Text Box 3"/>
              <p:cNvSpPr txBox="1">
                <a:spLocks noChangeArrowheads="1"/>
              </p:cNvSpPr>
              <p:nvPr/>
            </p:nvSpPr>
            <p:spPr bwMode="auto">
              <a:xfrm>
                <a:off x="2303748" y="2708920"/>
                <a:ext cx="2088232" cy="24856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a:cs typeface="+mn-cs"/>
                  </a:rPr>
                  <a:t>豊かな生活</a:t>
                </a:r>
              </a:p>
            </p:txBody>
          </p:sp>
          <p:sp>
            <p:nvSpPr>
              <p:cNvPr id="18" name="Text Box 3"/>
              <p:cNvSpPr txBox="1">
                <a:spLocks noChangeArrowheads="1"/>
              </p:cNvSpPr>
              <p:nvPr/>
            </p:nvSpPr>
            <p:spPr bwMode="auto">
              <a:xfrm>
                <a:off x="1907704" y="2348880"/>
                <a:ext cx="2880320" cy="24856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a:ea typeface="ＭＳ Ｐゴシック"/>
                    <a:cs typeface="+mn-cs"/>
                  </a:rPr>
                  <a:t>高度持続型社会の構築</a:t>
                </a:r>
              </a:p>
            </p:txBody>
          </p:sp>
          <p:sp>
            <p:nvSpPr>
              <p:cNvPr id="19" name="Text Box 3"/>
              <p:cNvSpPr txBox="1">
                <a:spLocks noChangeArrowheads="1"/>
              </p:cNvSpPr>
              <p:nvPr/>
            </p:nvSpPr>
            <p:spPr bwMode="auto">
              <a:xfrm>
                <a:off x="3601988" y="4279314"/>
                <a:ext cx="2534193" cy="51972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製錬技術</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環境技術</a:t>
                </a:r>
              </a:p>
            </p:txBody>
          </p:sp>
          <p:sp>
            <p:nvSpPr>
              <p:cNvPr id="20" name="Text Box 3"/>
              <p:cNvSpPr txBox="1">
                <a:spLocks noChangeArrowheads="1"/>
              </p:cNvSpPr>
              <p:nvPr/>
            </p:nvSpPr>
            <p:spPr bwMode="auto">
              <a:xfrm>
                <a:off x="5148064" y="1965965"/>
                <a:ext cx="3600400" cy="858683"/>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スマホ・</a:t>
                </a:r>
                <a:r>
                  <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rPr>
                  <a:t>PC</a:t>
                </a: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 （貴金属と多種多様のレアメタルを使用）</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次世代自動車 （走るレアメタル）</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次世代航空機 （空飛ぶレアメタル）</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次世代ロボット （レアメタルを多量に使用）</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エネルギー関係、海洋・宇宙開発関係の産業</a:t>
                </a:r>
                <a:r>
                  <a:rPr kumimoji="1" lang="ja-JP" altLang="en-US" sz="1400" b="0" i="0" u="none" strike="noStrike" kern="1200" cap="none" spc="0" normalizeH="0" baseline="0" noProof="0" dirty="0" err="1">
                    <a:ln>
                      <a:noFill/>
                    </a:ln>
                    <a:solidFill>
                      <a:prstClr val="black"/>
                    </a:solidFill>
                    <a:effectLst/>
                    <a:uLnTx/>
                    <a:uFillTx/>
                    <a:latin typeface="ＭＳ Ｐゴシック"/>
                    <a:ea typeface="ＭＳ Ｐゴシック"/>
                    <a:cs typeface="+mn-cs"/>
                  </a:rPr>
                  <a:t>．．．</a:t>
                </a:r>
                <a:endPar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p:txBody>
          </p:sp>
          <p:sp>
            <p:nvSpPr>
              <p:cNvPr id="21" name="Text Box 6"/>
              <p:cNvSpPr txBox="1">
                <a:spLocks noChangeArrowheads="1"/>
              </p:cNvSpPr>
              <p:nvPr/>
            </p:nvSpPr>
            <p:spPr bwMode="auto">
              <a:xfrm>
                <a:off x="1458764" y="3653532"/>
                <a:ext cx="2923604" cy="542326"/>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世界的な競争力の一層の強化</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海外への研究トレンドの発信</a:t>
                </a:r>
                <a:endParaRPr kumimoji="1" lang="en-US" altLang="ja-JP" sz="1400" b="0" i="0" u="none" strike="noStrike" kern="1200" cap="none" spc="0" normalizeH="0" baseline="0" noProof="0" dirty="0">
                  <a:ln>
                    <a:noFill/>
                  </a:ln>
                  <a:solidFill>
                    <a:prstClr val="black"/>
                  </a:solidFill>
                  <a:effectLst/>
                  <a:uLnTx/>
                  <a:uFillTx/>
                  <a:latin typeface="ＭＳ Ｐゴシック"/>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a:ea typeface="ＭＳ Ｐゴシック"/>
                    <a:cs typeface="+mn-cs"/>
                  </a:rPr>
                  <a:t>全世界への新技術の展開</a:t>
                </a:r>
              </a:p>
            </p:txBody>
          </p:sp>
          <p:sp>
            <p:nvSpPr>
              <p:cNvPr id="22" name="Text Box 3"/>
              <p:cNvSpPr txBox="1">
                <a:spLocks noChangeArrowheads="1"/>
              </p:cNvSpPr>
              <p:nvPr/>
            </p:nvSpPr>
            <p:spPr bwMode="auto">
              <a:xfrm>
                <a:off x="5625068" y="3675504"/>
                <a:ext cx="2534193" cy="2937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採掘に伴う環境負荷の低減</a:t>
                </a:r>
              </a:p>
            </p:txBody>
          </p:sp>
          <p:sp>
            <p:nvSpPr>
              <p:cNvPr id="23" name="Text Box 3"/>
              <p:cNvSpPr txBox="1">
                <a:spLocks noChangeArrowheads="1"/>
              </p:cNvSpPr>
              <p:nvPr/>
            </p:nvSpPr>
            <p:spPr bwMode="auto">
              <a:xfrm>
                <a:off x="5191357" y="2942039"/>
                <a:ext cx="2534193" cy="29376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ＭＳ Ｐゴシック"/>
                    <a:ea typeface="ＭＳ Ｐゴシック"/>
                    <a:cs typeface="+mn-cs"/>
                  </a:rPr>
                  <a:t>リサイクル技術</a:t>
                </a:r>
                <a:endParaRPr kumimoji="1" lang="en-US" altLang="ja-JP" sz="2000" b="1" i="0" u="none" strike="noStrike" kern="1200" cap="none" spc="0" normalizeH="0" baseline="0" noProof="0" dirty="0">
                  <a:ln>
                    <a:noFill/>
                  </a:ln>
                  <a:solidFill>
                    <a:srgbClr val="FF0000"/>
                  </a:solidFill>
                  <a:effectLst/>
                  <a:uLnTx/>
                  <a:uFillTx/>
                  <a:latin typeface="ＭＳ Ｐゴシック"/>
                  <a:ea typeface="ＭＳ Ｐゴシック"/>
                  <a:cs typeface="+mn-cs"/>
                </a:endParaRPr>
              </a:p>
            </p:txBody>
          </p:sp>
        </p:grpSp>
      </p:grpSp>
      <p:sp>
        <p:nvSpPr>
          <p:cNvPr id="4" name="楕円 3"/>
          <p:cNvSpPr/>
          <p:nvPr/>
        </p:nvSpPr>
        <p:spPr>
          <a:xfrm rot="20692204">
            <a:off x="610776" y="2191780"/>
            <a:ext cx="8611390" cy="4115545"/>
          </a:xfrm>
          <a:prstGeom prst="ellipse">
            <a:avLst/>
          </a:prstGeom>
          <a:solidFill>
            <a:srgbClr val="FF0000">
              <a:alpha val="20000"/>
            </a:srgbClr>
          </a:solidFill>
          <a:ln w="762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5" name="テキスト ボックス 4"/>
          <p:cNvSpPr txBox="1"/>
          <p:nvPr/>
        </p:nvSpPr>
        <p:spPr>
          <a:xfrm>
            <a:off x="1526935" y="5281793"/>
            <a:ext cx="5769528" cy="156966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研究のスコープ</a:t>
            </a:r>
            <a:endParaRPr kumimoji="1" lang="en-US" altLang="ja-JP" sz="48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smtClean="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rPr>
              <a:t>（対象領域とビジョン）</a:t>
            </a:r>
            <a:endParaRPr kumimoji="1" lang="ja-JP" altLang="en-US" sz="48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50" charset="-128"/>
              <a:cs typeface="+mn-cs"/>
            </a:endParaRPr>
          </a:p>
        </p:txBody>
      </p:sp>
      <p:sp>
        <p:nvSpPr>
          <p:cNvPr id="7" name="スライド番号プレースホルダー 6"/>
          <p:cNvSpPr>
            <a:spLocks noGrp="1"/>
          </p:cNvSpPr>
          <p:nvPr>
            <p:ph type="sldNum" sz="quarter" idx="12"/>
          </p:nvPr>
        </p:nvSpPr>
        <p:spPr>
          <a:xfrm>
            <a:off x="6759575" y="6469062"/>
            <a:ext cx="2133600" cy="38893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F70CFF-3DBB-4889-B902-E49558CF959E}" type="slidenum">
              <a:rPr kumimoji="1" lang="en-US" altLang="ja-JP" sz="2400" b="1" i="0" u="none" strike="noStrike" kern="1200" cap="none" spc="0" normalizeH="0" baseline="0" noProof="0" smtClean="0">
                <a:ln>
                  <a:noFill/>
                </a:ln>
                <a:solidFill>
                  <a:srgbClr val="000000"/>
                </a:solidFill>
                <a:effectLst/>
                <a:uLnTx/>
                <a:uFillTx/>
                <a:latin typeface="Arial"/>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en-US" altLang="ja-JP" sz="2000" b="1" i="0" u="none" strike="noStrike" kern="1200" cap="none" spc="0" normalizeH="0" baseline="0" noProof="0" dirty="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80344210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B7A47F-2A37-4F4E-B70A-CC75B4139A97}" type="slidenum">
              <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en-US" altLang="ja-JP" sz="1400" b="1"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671747" name="Rectangle 6"/>
          <p:cNvSpPr txBox="1">
            <a:spLocks noGrp="1" noChangeArrowheads="1"/>
          </p:cNvSpPr>
          <p:nvPr/>
        </p:nvSpPr>
        <p:spPr bwMode="auto">
          <a:xfrm>
            <a:off x="6759575" y="6469063"/>
            <a:ext cx="2133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5C5A86-ADF8-4FBE-B47F-632E7F899A37}" type="slidenum">
              <a:rPr kumimoji="1" lang="ja-JP" altLang="en-US"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en-US" altLang="ja-JP" sz="1400" b="0" i="0" u="none" strike="noStrike" kern="1200" cap="none" spc="0" normalizeH="0" baseline="0" noProof="0">
              <a:ln>
                <a:noFill/>
              </a:ln>
              <a:solidFill>
                <a:srgbClr val="000000"/>
              </a:solidFill>
              <a:effectLst/>
              <a:uLnTx/>
              <a:uFillTx/>
              <a:latin typeface="Arial" pitchFamily="34" charset="0"/>
              <a:ea typeface="ＭＳ Ｐゴシック" pitchFamily="50" charset="-128"/>
              <a:cs typeface="+mn-cs"/>
            </a:endParaRPr>
          </a:p>
        </p:txBody>
      </p:sp>
      <p:pic>
        <p:nvPicPr>
          <p:cNvPr id="671748" name="Picture 2" descr="リサイクルマーク"/>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9750" y="1973263"/>
            <a:ext cx="3086100"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1749" name="Text Box 3"/>
          <p:cNvSpPr txBox="1">
            <a:spLocks noChangeArrowheads="1"/>
          </p:cNvSpPr>
          <p:nvPr/>
        </p:nvSpPr>
        <p:spPr bwMode="auto">
          <a:xfrm>
            <a:off x="1576388" y="296863"/>
            <a:ext cx="601980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高度循環社会の確立を</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目指した材料工学</a:t>
            </a:r>
          </a:p>
        </p:txBody>
      </p:sp>
      <p:sp>
        <p:nvSpPr>
          <p:cNvPr id="671750" name="Text Box 4"/>
          <p:cNvSpPr txBox="1">
            <a:spLocks noChangeArrowheads="1"/>
          </p:cNvSpPr>
          <p:nvPr/>
        </p:nvSpPr>
        <p:spPr bwMode="auto">
          <a:xfrm>
            <a:off x="2557463" y="361315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4000" b="0" i="0" u="none" strike="noStrike" kern="1200" cap="none" spc="0" normalizeH="0" baseline="0" noProof="0">
              <a:ln>
                <a:noFill/>
              </a:ln>
              <a:solidFill>
                <a:srgbClr val="333399"/>
              </a:solidFill>
              <a:effectLst/>
              <a:uLnTx/>
              <a:uFillTx/>
              <a:latin typeface="Times New Roman" pitchFamily="18" charset="0"/>
              <a:ea typeface="ＭＳ Ｐゴシック" pitchFamily="50" charset="-128"/>
              <a:cs typeface="+mn-cs"/>
            </a:endParaRPr>
          </a:p>
        </p:txBody>
      </p:sp>
      <p:sp>
        <p:nvSpPr>
          <p:cNvPr id="671751" name="Rectangle 5"/>
          <p:cNvSpPr>
            <a:spLocks noChangeArrowheads="1"/>
          </p:cNvSpPr>
          <p:nvPr/>
        </p:nvSpPr>
        <p:spPr bwMode="auto">
          <a:xfrm>
            <a:off x="4294188" y="3065463"/>
            <a:ext cx="38576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5100" b="1" i="0" u="none" strike="noStrike" kern="1200" cap="none" spc="0" normalizeH="0" baseline="0" noProof="0">
                <a:ln>
                  <a:noFill/>
                </a:ln>
                <a:solidFill>
                  <a:srgbClr val="33CCFF"/>
                </a:solidFill>
                <a:effectLst/>
                <a:uLnTx/>
                <a:uFillTx/>
                <a:latin typeface="Arial Rounded MT Bold" pitchFamily="34" charset="0"/>
                <a:ea typeface="ＭＳ Ｐゴシック" pitchFamily="50" charset="-128"/>
                <a:cs typeface="+mn-cs"/>
              </a:rPr>
              <a:t>Rare Metals</a:t>
            </a:r>
          </a:p>
        </p:txBody>
      </p:sp>
      <p:sp>
        <p:nvSpPr>
          <p:cNvPr id="671752" name="Text Box 6"/>
          <p:cNvSpPr txBox="1">
            <a:spLocks noChangeArrowheads="1"/>
          </p:cNvSpPr>
          <p:nvPr/>
        </p:nvSpPr>
        <p:spPr bwMode="auto">
          <a:xfrm>
            <a:off x="1576388" y="4949825"/>
            <a:ext cx="60198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レアメタルの環境調和型</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4400" b="1" i="0" u="none" strike="noStrike" kern="1200" cap="none" spc="0" normalizeH="0" baseline="0" noProof="0">
                <a:ln>
                  <a:noFill/>
                </a:ln>
                <a:solidFill>
                  <a:srgbClr val="333399"/>
                </a:solidFill>
                <a:effectLst/>
                <a:uLnTx/>
                <a:uFillTx/>
                <a:latin typeface="Arial" pitchFamily="34" charset="0"/>
                <a:ea typeface="ＭＳ Ｐゴシック" pitchFamily="50" charset="-128"/>
                <a:cs typeface="+mn-cs"/>
              </a:rPr>
              <a:t>リサイクル技術の開発</a:t>
            </a:r>
          </a:p>
        </p:txBody>
      </p:sp>
      <p:sp>
        <p:nvSpPr>
          <p:cNvPr id="671753" name="Text Box 3"/>
          <p:cNvSpPr txBox="1">
            <a:spLocks noChangeArrowheads="1"/>
          </p:cNvSpPr>
          <p:nvPr/>
        </p:nvSpPr>
        <p:spPr bwMode="auto">
          <a:xfrm>
            <a:off x="539750" y="1989138"/>
            <a:ext cx="81375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3600" b="1">
                <a:solidFill>
                  <a:schemeClr val="tx1"/>
                </a:solidFill>
                <a:latin typeface="Arial" pitchFamily="34" charset="0"/>
                <a:ea typeface="ＭＳ Ｐゴシック" pitchFamily="50" charset="-128"/>
              </a:defRPr>
            </a:lvl1pPr>
            <a:lvl2pPr marL="742950" indent="-285750" eaLnBrk="0" hangingPunct="0">
              <a:defRPr kumimoji="1" sz="3600" b="1">
                <a:solidFill>
                  <a:schemeClr val="tx1"/>
                </a:solidFill>
                <a:latin typeface="Arial" pitchFamily="34" charset="0"/>
                <a:ea typeface="ＭＳ Ｐゴシック" pitchFamily="50" charset="-128"/>
              </a:defRPr>
            </a:lvl2pPr>
            <a:lvl3pPr marL="1143000" indent="-228600" eaLnBrk="0" hangingPunct="0">
              <a:defRPr kumimoji="1" sz="3600" b="1">
                <a:solidFill>
                  <a:schemeClr val="tx1"/>
                </a:solidFill>
                <a:latin typeface="Arial" pitchFamily="34" charset="0"/>
                <a:ea typeface="ＭＳ Ｐゴシック" pitchFamily="50" charset="-128"/>
              </a:defRPr>
            </a:lvl3pPr>
            <a:lvl4pPr marL="1600200" indent="-228600" eaLnBrk="0" hangingPunct="0">
              <a:defRPr kumimoji="1" sz="3600" b="1">
                <a:solidFill>
                  <a:schemeClr val="tx1"/>
                </a:solidFill>
                <a:latin typeface="Arial" pitchFamily="34" charset="0"/>
                <a:ea typeface="ＭＳ Ｐゴシック" pitchFamily="50" charset="-128"/>
              </a:defRPr>
            </a:lvl4pPr>
            <a:lvl5pPr marL="2057400" indent="-228600" eaLnBrk="0" hangingPunct="0">
              <a:defRPr kumimoji="1" sz="3600" b="1">
                <a:solidFill>
                  <a:schemeClr val="tx1"/>
                </a:solidFill>
                <a:latin typeface="Arial" pitchFamily="34" charset="0"/>
                <a:ea typeface="ＭＳ Ｐゴシック" pitchFamily="50" charset="-128"/>
              </a:defRPr>
            </a:lvl5pPr>
            <a:lvl6pPr marL="25146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6pPr>
            <a:lvl7pPr marL="29718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7pPr>
            <a:lvl8pPr marL="34290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8pPr>
            <a:lvl9pPr marL="3886200" indent="-228600" algn="ctr" eaLnBrk="0" fontAlgn="base" hangingPunct="0">
              <a:spcBef>
                <a:spcPct val="0"/>
              </a:spcBef>
              <a:spcAft>
                <a:spcPct val="0"/>
              </a:spcAft>
              <a:defRPr kumimoji="1" sz="3600" b="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60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循環資源立国への</a:t>
            </a:r>
            <a:r>
              <a:rPr kumimoji="1" lang="ja-JP" altLang="en-US" sz="6000" b="1"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挑戦</a:t>
            </a:r>
            <a:endParaRPr kumimoji="1" lang="ja-JP" altLang="en-US" sz="60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Tree>
    <p:extLst>
      <p:ext uri="{BB962C8B-B14F-4D97-AF65-F5344CB8AC3E}">
        <p14:creationId xmlns:p14="http://schemas.microsoft.com/office/powerpoint/2010/main" val="5517843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a:xfrm>
            <a:off x="6807200" y="6381750"/>
            <a:ext cx="2133600" cy="47625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5" name="正方形/長方形 4"/>
          <p:cNvSpPr/>
          <p:nvPr/>
        </p:nvSpPr>
        <p:spPr>
          <a:xfrm>
            <a:off x="254000" y="125631"/>
            <a:ext cx="8543471" cy="5447645"/>
          </a:xfrm>
          <a:prstGeom prst="rect">
            <a:avLst/>
          </a:prstGeom>
        </p:spPr>
        <p:txBody>
          <a:bodyPr wrap="square">
            <a:spAutoFit/>
          </a:bodyPr>
          <a:lstStyle/>
          <a:p>
            <a:pPr lvl="0" fontAlgn="base">
              <a:spcBef>
                <a:spcPct val="0"/>
              </a:spcBef>
              <a:spcAft>
                <a:spcPct val="0"/>
              </a:spcAft>
              <a:defRPr/>
            </a:pPr>
            <a:r>
              <a:rPr lang="ja-JP" altLang="en-US" sz="3600" b="1" dirty="0" smtClean="0">
                <a:solidFill>
                  <a:srgbClr val="0033CC"/>
                </a:solidFill>
                <a:latin typeface="Arial" pitchFamily="34" charset="0"/>
                <a:ea typeface="ＭＳ Ｐゴシック" pitchFamily="50" charset="-128"/>
              </a:rPr>
              <a:t>ＥＶ</a:t>
            </a:r>
            <a:r>
              <a:rPr lang="ja-JP" altLang="en-US" sz="3600" b="1" dirty="0">
                <a:solidFill>
                  <a:srgbClr val="0033CC"/>
                </a:solidFill>
                <a:latin typeface="Arial" pitchFamily="34" charset="0"/>
                <a:ea typeface="ＭＳ Ｐゴシック" pitchFamily="50" charset="-128"/>
              </a:rPr>
              <a:t>は、本当に環境にやさしいのか？ </a:t>
            </a:r>
          </a:p>
          <a:p>
            <a:endParaRPr lang="en-US" altLang="ja-JP" sz="3600" b="1" dirty="0" smtClean="0">
              <a:latin typeface="+mn-ea"/>
            </a:endParaRPr>
          </a:p>
          <a:p>
            <a:r>
              <a:rPr lang="ja-JP" altLang="en-US" sz="3600" b="1" dirty="0" smtClean="0">
                <a:latin typeface="+mn-ea"/>
              </a:rPr>
              <a:t>岡部は、長年、一貫して同じことを主張しつづけてきた。</a:t>
            </a:r>
            <a:endParaRPr lang="en-US" altLang="ja-JP" sz="3600" b="1" dirty="0" smtClean="0">
              <a:latin typeface="+mn-ea"/>
            </a:endParaRPr>
          </a:p>
          <a:p>
            <a:endParaRPr lang="en-US" altLang="ja-JP" sz="3600" b="1" dirty="0">
              <a:latin typeface="+mn-ea"/>
            </a:endParaRPr>
          </a:p>
          <a:p>
            <a:r>
              <a:rPr lang="ja-JP" altLang="en-US" sz="3600" b="1" dirty="0" smtClean="0">
                <a:latin typeface="+mn-ea"/>
              </a:rPr>
              <a:t>現在の採掘・製錬の現状、製造技術・環境技術を考えると、</a:t>
            </a:r>
            <a:endParaRPr lang="en-US" altLang="ja-JP" sz="3600" b="1" dirty="0" smtClean="0">
              <a:latin typeface="+mn-ea"/>
            </a:endParaRPr>
          </a:p>
          <a:p>
            <a:r>
              <a:rPr lang="ja-JP" altLang="en-US" sz="3600" b="1" dirty="0" smtClean="0">
                <a:solidFill>
                  <a:srgbClr val="FF0000"/>
                </a:solidFill>
                <a:latin typeface="+mn-ea"/>
              </a:rPr>
              <a:t>鉱物資源を多量に使う工業製品は、環境を破壊する</a:t>
            </a:r>
            <a:r>
              <a:rPr lang="ja-JP" altLang="en-US" sz="3600" b="1" dirty="0" smtClean="0">
                <a:latin typeface="+mn-ea"/>
              </a:rPr>
              <a:t>。</a:t>
            </a:r>
            <a:endParaRPr lang="en-US" altLang="ja-JP" sz="3600" b="1" dirty="0" smtClean="0">
              <a:latin typeface="+mn-ea"/>
            </a:endParaRPr>
          </a:p>
          <a:p>
            <a:endParaRPr lang="en-US" altLang="ja-JP" sz="2400" b="1" dirty="0">
              <a:latin typeface="+mn-ea"/>
            </a:endParaRPr>
          </a:p>
        </p:txBody>
      </p:sp>
    </p:spTree>
    <p:extLst>
      <p:ext uri="{BB962C8B-B14F-4D97-AF65-F5344CB8AC3E}">
        <p14:creationId xmlns:p14="http://schemas.microsoft.com/office/powerpoint/2010/main" val="405060501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95388"/>
            <a:ext cx="8686800" cy="5662612"/>
          </a:xfrm>
        </p:spPr>
        <p:txBody>
          <a:bodyPr/>
          <a:lstStyle/>
          <a:p>
            <a:pPr marL="0" indent="0">
              <a:buNone/>
            </a:pPr>
            <a:r>
              <a:rPr lang="ja-JP" altLang="en-US" sz="3200" b="1" dirty="0"/>
              <a:t>社会状況・環境の変化</a:t>
            </a:r>
            <a:endParaRPr lang="en-US" altLang="ja-JP" sz="3200" b="1" dirty="0"/>
          </a:p>
          <a:p>
            <a:pPr marL="0" indent="0">
              <a:buNone/>
            </a:pPr>
            <a:r>
              <a:rPr lang="ja-JP" altLang="en-US" sz="3200" b="1" dirty="0"/>
              <a:t>　　⇒ </a:t>
            </a:r>
            <a:r>
              <a:rPr lang="ja-JP" altLang="en-US" sz="3200" b="1" dirty="0" smtClean="0"/>
              <a:t>社会の急激</a:t>
            </a:r>
            <a:r>
              <a:rPr lang="ja-JP" altLang="en-US" sz="3200" b="1" dirty="0"/>
              <a:t>な</a:t>
            </a:r>
            <a:r>
              <a:rPr lang="en-US" altLang="ja-JP" sz="3200" b="1" dirty="0"/>
              <a:t>EV</a:t>
            </a:r>
            <a:r>
              <a:rPr lang="ja-JP" altLang="en-US" sz="3200" b="1" dirty="0"/>
              <a:t>シフト</a:t>
            </a:r>
            <a:endParaRPr lang="en-US" altLang="ja-JP" sz="3200" b="1" dirty="0"/>
          </a:p>
          <a:p>
            <a:pPr marL="0" indent="0">
              <a:buNone/>
            </a:pPr>
            <a:endParaRPr lang="en-US" altLang="ja-JP" sz="3200" b="1" dirty="0"/>
          </a:p>
          <a:p>
            <a:pPr marL="0" indent="0">
              <a:buNone/>
            </a:pPr>
            <a:r>
              <a:rPr lang="ja-JP" altLang="en-US" sz="3200" b="1" dirty="0" smtClean="0"/>
              <a:t>岡部の周辺の最近の話題</a:t>
            </a:r>
            <a:endParaRPr lang="en-US" altLang="ja-JP" sz="3200" b="1" dirty="0" smtClean="0"/>
          </a:p>
          <a:p>
            <a:pPr marL="0" indent="0">
              <a:buNone/>
            </a:pPr>
            <a:r>
              <a:rPr kumimoji="1" lang="ja-JP" altLang="en-US" sz="3200" b="1" dirty="0" smtClean="0"/>
              <a:t>　　⇒ 一般の方のバッテリーメタル等への</a:t>
            </a:r>
            <a:endParaRPr kumimoji="1" lang="en-US" altLang="ja-JP" sz="3200" b="1" dirty="0" smtClean="0"/>
          </a:p>
          <a:p>
            <a:pPr marL="0" indent="0">
              <a:buNone/>
            </a:pPr>
            <a:r>
              <a:rPr lang="ja-JP" altLang="en-US" sz="3200" b="1" dirty="0"/>
              <a:t>　</a:t>
            </a:r>
            <a:r>
              <a:rPr lang="ja-JP" altLang="en-US" sz="3200" b="1" dirty="0" smtClean="0"/>
              <a:t>　　　</a:t>
            </a:r>
            <a:r>
              <a:rPr kumimoji="1" lang="ja-JP" altLang="en-US" sz="3200" b="1" dirty="0" smtClean="0"/>
              <a:t>関心が高まった</a:t>
            </a:r>
            <a:endParaRPr kumimoji="1" lang="en-US" altLang="ja-JP" sz="3200" b="1" dirty="0" smtClean="0"/>
          </a:p>
          <a:p>
            <a:pPr marL="0" indent="0">
              <a:buNone/>
            </a:pPr>
            <a:endParaRPr lang="en-US" altLang="ja-JP" sz="3200" b="1" dirty="0"/>
          </a:p>
          <a:p>
            <a:pPr marL="0" indent="0">
              <a:buNone/>
            </a:pPr>
            <a:r>
              <a:rPr lang="ja-JP" altLang="en-US" sz="3200" b="1" dirty="0" smtClean="0"/>
              <a:t>考えるべきこと</a:t>
            </a:r>
            <a:endParaRPr lang="en-US" altLang="ja-JP" sz="3200" b="1" dirty="0" smtClean="0"/>
          </a:p>
          <a:p>
            <a:pPr marL="0" indent="0">
              <a:buNone/>
            </a:pPr>
            <a:r>
              <a:rPr lang="ja-JP" altLang="en-US" sz="3200" b="1" dirty="0"/>
              <a:t>　　⇒ </a:t>
            </a:r>
            <a:r>
              <a:rPr lang="ja-JP" altLang="en-US" sz="3200" b="1" dirty="0" smtClean="0"/>
              <a:t>非鉄金属の採掘・製錬に関わる環境負荷</a:t>
            </a:r>
            <a:endParaRPr kumimoji="1" lang="en-US" altLang="ja-JP" sz="3200" b="1" dirty="0"/>
          </a:p>
          <a:p>
            <a:pPr marL="0" indent="0">
              <a:buNone/>
            </a:pPr>
            <a:endParaRPr kumimoji="1" lang="ja-JP" altLang="en-US" sz="3200" b="1" dirty="0"/>
          </a:p>
        </p:txBody>
      </p:sp>
      <p:sp>
        <p:nvSpPr>
          <p:cNvPr id="4" name="スライド番号プレースホルダー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308AF60-0593-4015-B7F5-F8825E2E3C04}" type="slidenum">
              <a:rPr kumimoji="1" lang="ja-JP" altLang="en-US" sz="1200" b="0" i="0" u="none" strike="noStrike" kern="1200" cap="none" spc="0" normalizeH="0" baseline="0" noProof="0" smtClean="0">
                <a:ln>
                  <a:noFill/>
                </a:ln>
                <a:solidFill>
                  <a:srgbClr val="000000"/>
                </a:solidFill>
                <a:effectLst/>
                <a:uLnTx/>
                <a:uFillTx/>
                <a:latin typeface="Arial" charset="0"/>
                <a:ea typeface="ＭＳ Ｐゴシック" pitchFamily="50"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1" lang="en-US" altLang="ja-JP" sz="12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sp>
        <p:nvSpPr>
          <p:cNvPr id="6" name="Text Box 12"/>
          <p:cNvSpPr txBox="1">
            <a:spLocks noChangeArrowheads="1"/>
          </p:cNvSpPr>
          <p:nvPr/>
        </p:nvSpPr>
        <p:spPr bwMode="auto">
          <a:xfrm>
            <a:off x="182413" y="26604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ＥＶは、本当に環境にやさしいのか？ </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p:txBody>
      </p:sp>
    </p:spTree>
    <p:extLst>
      <p:ext uri="{BB962C8B-B14F-4D97-AF65-F5344CB8AC3E}">
        <p14:creationId xmlns:p14="http://schemas.microsoft.com/office/powerpoint/2010/main" val="221379703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ut_e_600_25%"/>
          <p:cNvPicPr>
            <a:picLocks noChangeAspect="1" noChangeArrowheads="1"/>
          </p:cNvPicPr>
          <p:nvPr/>
        </p:nvPicPr>
        <p:blipFill>
          <a:blip r:embed="rId3" cstate="print"/>
          <a:srcRect/>
          <a:stretch>
            <a:fillRect/>
          </a:stretch>
        </p:blipFill>
        <p:spPr bwMode="auto">
          <a:xfrm>
            <a:off x="6959600" y="82550"/>
            <a:ext cx="2038350" cy="323850"/>
          </a:xfrm>
          <a:prstGeom prst="rect">
            <a:avLst/>
          </a:prstGeom>
          <a:noFill/>
          <a:ln w="9525">
            <a:noFill/>
            <a:miter lim="800000"/>
            <a:headEnd/>
            <a:tailEnd/>
          </a:ln>
        </p:spPr>
      </p:pic>
      <p:sp>
        <p:nvSpPr>
          <p:cNvPr id="5" name="Rectangle 5"/>
          <p:cNvSpPr>
            <a:spLocks noChangeArrowheads="1"/>
          </p:cNvSpPr>
          <p:nvPr/>
        </p:nvSpPr>
        <p:spPr bwMode="auto">
          <a:xfrm>
            <a:off x="147638" y="47466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sp>
        <p:nvSpPr>
          <p:cNvPr id="6" name="Rectangle 6"/>
          <p:cNvSpPr>
            <a:spLocks noChangeArrowheads="1"/>
          </p:cNvSpPr>
          <p:nvPr/>
        </p:nvSpPr>
        <p:spPr bwMode="auto">
          <a:xfrm>
            <a:off x="152400" y="6297613"/>
            <a:ext cx="8816975" cy="85725"/>
          </a:xfrm>
          <a:prstGeom prst="rect">
            <a:avLst/>
          </a:prstGeom>
          <a:gradFill rotWithShape="1">
            <a:gsLst>
              <a:gs pos="0">
                <a:srgbClr val="000080"/>
              </a:gs>
              <a:gs pos="100000">
                <a:srgbClr val="000080">
                  <a:gamma/>
                  <a:tint val="33725"/>
                  <a:invGamma/>
                </a:srgbClr>
              </a:gs>
            </a:gsLst>
            <a:lin ang="0" scaled="1"/>
          </a:gradFill>
          <a:ln w="9525">
            <a:noFill/>
            <a:miter lim="800000"/>
            <a:headEnd/>
            <a:tailEnd/>
          </a:ln>
          <a:effectLst>
            <a:outerShdw dist="35921" dir="2700000" algn="ctr" rotWithShape="0">
              <a:schemeClr val="bg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a typeface="ＭＳ Ｐゴシック"/>
              <a:cs typeface="+mn-cs"/>
            </a:endParaRPr>
          </a:p>
        </p:txBody>
      </p:sp>
      <p:grpSp>
        <p:nvGrpSpPr>
          <p:cNvPr id="7" name="Group 7"/>
          <p:cNvGrpSpPr>
            <a:grpSpLocks/>
          </p:cNvGrpSpPr>
          <p:nvPr/>
        </p:nvGrpSpPr>
        <p:grpSpPr bwMode="auto">
          <a:xfrm>
            <a:off x="131763" y="6427788"/>
            <a:ext cx="2609850" cy="323850"/>
            <a:chOff x="3482" y="436"/>
            <a:chExt cx="1644" cy="204"/>
          </a:xfrm>
        </p:grpSpPr>
        <p:pic>
          <p:nvPicPr>
            <p:cNvPr id="8" name="Picture 8"/>
            <p:cNvPicPr>
              <a:picLocks noChangeAspect="1" noChangeArrowheads="1"/>
            </p:cNvPicPr>
            <p:nvPr/>
          </p:nvPicPr>
          <p:blipFill>
            <a:blip r:embed="rId4" cstate="print"/>
            <a:srcRect l="23625" t="19196" r="23625" b="12305"/>
            <a:stretch>
              <a:fillRect/>
            </a:stretch>
          </p:blipFill>
          <p:spPr bwMode="auto">
            <a:xfrm>
              <a:off x="3482" y="436"/>
              <a:ext cx="209" cy="204"/>
            </a:xfrm>
            <a:prstGeom prst="rect">
              <a:avLst/>
            </a:prstGeom>
            <a:noFill/>
            <a:ln w="9525">
              <a:noFill/>
              <a:miter lim="800000"/>
              <a:headEnd/>
              <a:tailEnd/>
            </a:ln>
          </p:spPr>
        </p:pic>
        <p:sp>
          <p:nvSpPr>
            <p:cNvPr id="9" name="Text Box 9"/>
            <p:cNvSpPr txBox="1">
              <a:spLocks noChangeArrowheads="1"/>
            </p:cNvSpPr>
            <p:nvPr/>
          </p:nvSpPr>
          <p:spPr bwMode="auto">
            <a:xfrm>
              <a:off x="3672" y="442"/>
              <a:ext cx="1454" cy="19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smtClean="0">
                  <a:ln>
                    <a:noFill/>
                  </a:ln>
                  <a:solidFill>
                    <a:srgbClr val="000000"/>
                  </a:solidFill>
                  <a:effectLst/>
                  <a:uLnTx/>
                  <a:uFillTx/>
                  <a:latin typeface="Calibri" pitchFamily="34" charset="0"/>
                  <a:ea typeface="ＭＳ Ｐゴシック" pitchFamily="50" charset="-128"/>
                  <a:cs typeface="+mn-cs"/>
                </a:rPr>
                <a:t>Institute of Industrial Science</a:t>
              </a:r>
            </a:p>
          </p:txBody>
        </p:sp>
      </p:grpSp>
      <p:sp>
        <p:nvSpPr>
          <p:cNvPr id="10" name="Text Box 12"/>
          <p:cNvSpPr txBox="1">
            <a:spLocks noChangeArrowheads="1"/>
          </p:cNvSpPr>
          <p:nvPr/>
        </p:nvSpPr>
        <p:spPr bwMode="auto">
          <a:xfrm>
            <a:off x="220513" y="1351894"/>
            <a:ext cx="9504363" cy="769441"/>
          </a:xfrm>
          <a:prstGeom prst="rect">
            <a:avLst/>
          </a:prstGeom>
          <a:noFill/>
          <a:ln w="9525">
            <a:noFill/>
            <a:miter lim="800000"/>
            <a:headEnd/>
            <a:tailEnd/>
          </a:ln>
        </p:spPr>
        <p:txBody>
          <a:bodyPr>
            <a:spAutoFit/>
          </a:bodyPr>
          <a:lstStyle/>
          <a:p>
            <a:pPr lvl="0" fontAlgn="base">
              <a:spcBef>
                <a:spcPct val="0"/>
              </a:spcBef>
              <a:spcAft>
                <a:spcPct val="0"/>
              </a:spcAft>
              <a:defRPr/>
            </a:pPr>
            <a:r>
              <a:rPr lang="ja-JP" altLang="en-US" sz="4400" b="1" dirty="0">
                <a:solidFill>
                  <a:srgbClr val="0033CC"/>
                </a:solidFill>
                <a:latin typeface="Arial" pitchFamily="34" charset="0"/>
                <a:ea typeface="ＭＳ Ｐゴシック" pitchFamily="50" charset="-128"/>
              </a:rPr>
              <a:t>ＥＶは、本当に環境にやさしいのか？ </a:t>
            </a:r>
            <a:endParaRPr kumimoji="1" lang="ja-JP" altLang="en-US" sz="4400" b="1" i="0" u="none" strike="noStrike" kern="1200" cap="none" spc="0" normalizeH="0" baseline="0" noProof="0" dirty="0">
              <a:ln>
                <a:noFill/>
              </a:ln>
              <a:solidFill>
                <a:srgbClr val="0033CC"/>
              </a:solidFill>
              <a:effectLst/>
              <a:uLnTx/>
              <a:uFillTx/>
              <a:latin typeface="Arial" pitchFamily="34" charset="0"/>
              <a:ea typeface="ＭＳ Ｐゴシック" pitchFamily="50" charset="-128"/>
            </a:endParaRPr>
          </a:p>
        </p:txBody>
      </p:sp>
      <p:pic>
        <p:nvPicPr>
          <p:cNvPr id="11" name="Picture 16" descr="iislogo_a4_300dpi_blue2"/>
          <p:cNvPicPr>
            <a:picLocks noChangeAspect="1" noChangeArrowheads="1"/>
          </p:cNvPicPr>
          <p:nvPr/>
        </p:nvPicPr>
        <p:blipFill>
          <a:blip r:embed="rId5" cstate="print"/>
          <a:srcRect/>
          <a:stretch>
            <a:fillRect/>
          </a:stretch>
        </p:blipFill>
        <p:spPr bwMode="auto">
          <a:xfrm>
            <a:off x="285751" y="3719550"/>
            <a:ext cx="2486050" cy="2495513"/>
          </a:xfrm>
          <a:prstGeom prst="rect">
            <a:avLst/>
          </a:prstGeom>
          <a:noFill/>
          <a:ln w="9525">
            <a:noFill/>
            <a:miter lim="800000"/>
            <a:headEnd/>
            <a:tailEnd/>
          </a:ln>
        </p:spPr>
      </p:pic>
      <p:sp>
        <p:nvSpPr>
          <p:cNvPr id="12" name="Text Box 13"/>
          <p:cNvSpPr txBox="1">
            <a:spLocks noChangeArrowheads="1"/>
          </p:cNvSpPr>
          <p:nvPr/>
        </p:nvSpPr>
        <p:spPr bwMode="auto">
          <a:xfrm>
            <a:off x="640026" y="2780928"/>
            <a:ext cx="8460432" cy="1815882"/>
          </a:xfrm>
          <a:prstGeom prst="rect">
            <a:avLst/>
          </a:prstGeom>
          <a:noFill/>
          <a:ln w="9525">
            <a:noFill/>
            <a:miter lim="800000"/>
            <a:headEnd/>
            <a:tailEnd/>
          </a:ln>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東京大学 生産技術研究所</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持続型エネルギー・材料統合研究センター</a:t>
            </a:r>
            <a:endParaRPr kumimoji="1" lang="en-US" altLang="ja-JP"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教授</a:t>
            </a:r>
          </a:p>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smtClean="0">
                <a:ln>
                  <a:noFill/>
                </a:ln>
                <a:solidFill>
                  <a:srgbClr val="0033CC"/>
                </a:solidFill>
                <a:effectLst/>
                <a:uLnTx/>
                <a:uFillTx/>
                <a:latin typeface="Calibri" pitchFamily="34" charset="0"/>
                <a:ea typeface="ＭＳ Ｐゴシック" pitchFamily="50" charset="-128"/>
                <a:cs typeface="+mn-cs"/>
              </a:rPr>
              <a:t>岡部　徹</a:t>
            </a:r>
          </a:p>
        </p:txBody>
      </p:sp>
      <p:sp>
        <p:nvSpPr>
          <p:cNvPr id="13" name="Text Box 12"/>
          <p:cNvSpPr txBox="1">
            <a:spLocks noChangeArrowheads="1"/>
          </p:cNvSpPr>
          <p:nvPr/>
        </p:nvSpPr>
        <p:spPr bwMode="auto">
          <a:xfrm>
            <a:off x="5056188" y="4370388"/>
            <a:ext cx="3692525" cy="36671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smtClean="0">
              <a:ln>
                <a:noFill/>
              </a:ln>
              <a:solidFill>
                <a:srgbClr val="000000"/>
              </a:solidFill>
              <a:effectLst/>
              <a:uLnTx/>
              <a:uFillTx/>
              <a:latin typeface="Arial" pitchFamily="34" charset="0"/>
              <a:ea typeface="ＭＳ Ｐゴシック" pitchFamily="50" charset="-128"/>
              <a:cs typeface="+mn-cs"/>
            </a:endParaRPr>
          </a:p>
        </p:txBody>
      </p:sp>
      <p:sp>
        <p:nvSpPr>
          <p:cNvPr id="14" name="Text Box 14"/>
          <p:cNvSpPr txBox="1">
            <a:spLocks noChangeArrowheads="1"/>
          </p:cNvSpPr>
          <p:nvPr/>
        </p:nvSpPr>
        <p:spPr bwMode="auto">
          <a:xfrm>
            <a:off x="4427984" y="4653136"/>
            <a:ext cx="5773115" cy="600164"/>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100" b="1"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p:txBody>
      </p:sp>
      <p:sp>
        <p:nvSpPr>
          <p:cNvPr id="15" name="正方形/長方形 14"/>
          <p:cNvSpPr/>
          <p:nvPr/>
        </p:nvSpPr>
        <p:spPr>
          <a:xfrm>
            <a:off x="4556125" y="4931742"/>
            <a:ext cx="6012160" cy="1323439"/>
          </a:xfrm>
          <a:prstGeom prst="rect">
            <a:avLst/>
          </a:prstGeom>
        </p:spPr>
        <p:txBody>
          <a:bodyPr wrap="square">
            <a:spAutoFit/>
          </a:bodyPr>
          <a:lstStyle/>
          <a:p>
            <a:pPr lvl="0" fontAlgn="base">
              <a:spcBef>
                <a:spcPct val="0"/>
              </a:spcBef>
              <a:spcAft>
                <a:spcPct val="0"/>
              </a:spcAft>
              <a:defRPr/>
            </a:pPr>
            <a:r>
              <a:rPr lang="ja-JP" altLang="en-US" sz="1600" b="1" dirty="0" smtClean="0">
                <a:solidFill>
                  <a:srgbClr val="000000"/>
                </a:solidFill>
                <a:latin typeface="ＭＳ Ｐゴシック"/>
              </a:rPr>
              <a:t>第</a:t>
            </a:r>
            <a:r>
              <a:rPr lang="en-US" altLang="ja-JP" sz="1600" b="1" dirty="0" smtClean="0">
                <a:solidFill>
                  <a:srgbClr val="000000"/>
                </a:solidFill>
                <a:latin typeface="ＭＳ Ｐゴシック"/>
              </a:rPr>
              <a:t>111</a:t>
            </a:r>
            <a:r>
              <a:rPr lang="ja-JP" altLang="en-US" sz="1600" b="1" dirty="0" smtClean="0">
                <a:solidFill>
                  <a:srgbClr val="000000"/>
                </a:solidFill>
                <a:latin typeface="ＭＳ Ｐゴシック"/>
              </a:rPr>
              <a:t>回 </a:t>
            </a:r>
            <a:r>
              <a:rPr lang="ja-JP" altLang="en-US" sz="1600" b="1" dirty="0">
                <a:solidFill>
                  <a:srgbClr val="000000"/>
                </a:solidFill>
                <a:latin typeface="ＭＳ Ｐゴシック"/>
              </a:rPr>
              <a:t>レアメタル研究会</a:t>
            </a:r>
          </a:p>
          <a:p>
            <a:pPr lvl="0" fontAlgn="base">
              <a:spcBef>
                <a:spcPct val="0"/>
              </a:spcBef>
              <a:spcAft>
                <a:spcPct val="0"/>
              </a:spcAft>
              <a:defRPr/>
            </a:pPr>
            <a:r>
              <a:rPr lang="ja-JP" altLang="ja-JP" sz="1600" b="1" dirty="0"/>
              <a:t>２０２４年７月２６日（金</a:t>
            </a:r>
            <a:r>
              <a:rPr lang="ja-JP" altLang="ja-JP" sz="1600" b="1" dirty="0" smtClean="0"/>
              <a:t>）</a:t>
            </a:r>
            <a:endParaRPr lang="en-US" altLang="ja-JP" sz="1600" b="1" dirty="0" smtClean="0"/>
          </a:p>
          <a:p>
            <a:pPr lvl="0" fontAlgn="base">
              <a:spcBef>
                <a:spcPct val="0"/>
              </a:spcBef>
              <a:spcAft>
                <a:spcPct val="0"/>
              </a:spcAft>
              <a:defRPr/>
            </a:pPr>
            <a:r>
              <a:rPr lang="en-US" altLang="ja-JP" sz="1600" b="1" dirty="0">
                <a:solidFill>
                  <a:srgbClr val="000000"/>
                </a:solidFill>
                <a:latin typeface="ＭＳ Ｐゴシック"/>
              </a:rPr>
              <a:t>'</a:t>
            </a:r>
            <a:r>
              <a:rPr lang="ja-JP" altLang="en-US" sz="1600" b="1" dirty="0" smtClean="0">
                <a:solidFill>
                  <a:srgbClr val="000000"/>
                </a:solidFill>
                <a:latin typeface="ＭＳ Ｐゴシック"/>
              </a:rPr>
              <a:t>ＥＶ</a:t>
            </a:r>
            <a:r>
              <a:rPr lang="ja-JP" altLang="en-US" sz="1600" b="1" dirty="0">
                <a:solidFill>
                  <a:srgbClr val="000000"/>
                </a:solidFill>
                <a:latin typeface="ＭＳ Ｐゴシック"/>
              </a:rPr>
              <a:t>は、本当に環境にやさしいのか</a:t>
            </a:r>
            <a:r>
              <a:rPr lang="ja-JP" altLang="en-US" sz="1600" b="1" dirty="0" smtClean="0">
                <a:solidFill>
                  <a:srgbClr val="000000"/>
                </a:solidFill>
                <a:latin typeface="ＭＳ Ｐゴシック"/>
              </a:rPr>
              <a:t>？</a:t>
            </a:r>
            <a:r>
              <a:rPr lang="en-US" altLang="ja-JP" sz="1600" b="1" dirty="0">
                <a:solidFill>
                  <a:srgbClr val="000000"/>
                </a:solidFill>
                <a:latin typeface="ＭＳ Ｐゴシック"/>
              </a:rPr>
              <a:t>'</a:t>
            </a:r>
            <a:r>
              <a:rPr lang="ja-JP" altLang="en-US" sz="1600" b="1" dirty="0" smtClean="0">
                <a:solidFill>
                  <a:srgbClr val="000000"/>
                </a:solidFill>
                <a:latin typeface="ＭＳ Ｐゴシック"/>
              </a:rPr>
              <a:t> （</a:t>
            </a:r>
            <a:r>
              <a:rPr lang="en-US" altLang="ja-JP" sz="1600" b="1" dirty="0" smtClean="0">
                <a:solidFill>
                  <a:srgbClr val="000000"/>
                </a:solidFill>
                <a:latin typeface="ＭＳ Ｐゴシック"/>
              </a:rPr>
              <a:t>30</a:t>
            </a:r>
            <a:r>
              <a:rPr lang="ja-JP" altLang="en-US" sz="1600" b="1" dirty="0" smtClean="0">
                <a:solidFill>
                  <a:srgbClr val="000000"/>
                </a:solidFill>
                <a:latin typeface="ＭＳ Ｐゴシック"/>
              </a:rPr>
              <a:t>分）</a:t>
            </a:r>
            <a:r>
              <a:rPr lang="en-US" altLang="ja-JP" sz="1600" b="1" dirty="0" smtClean="0">
                <a:solidFill>
                  <a:srgbClr val="000000"/>
                </a:solidFill>
                <a:latin typeface="ＭＳ Ｐゴシック"/>
              </a:rPr>
              <a:t>,</a:t>
            </a:r>
          </a:p>
          <a:p>
            <a:pPr lvl="0" fontAlgn="base">
              <a:spcBef>
                <a:spcPct val="0"/>
              </a:spcBef>
              <a:spcAft>
                <a:spcPct val="0"/>
              </a:spcAft>
              <a:defRPr/>
            </a:pPr>
            <a:r>
              <a:rPr lang="ja-JP" altLang="en-US" sz="1600" b="1" dirty="0" smtClean="0">
                <a:solidFill>
                  <a:srgbClr val="000000"/>
                </a:solidFill>
                <a:latin typeface="ＭＳ Ｐゴシック"/>
              </a:rPr>
              <a:t>東京</a:t>
            </a:r>
            <a:r>
              <a:rPr lang="ja-JP" altLang="en-US" sz="1600" b="1" dirty="0">
                <a:solidFill>
                  <a:srgbClr val="000000"/>
                </a:solidFill>
                <a:latin typeface="ＭＳ Ｐゴシック"/>
              </a:rPr>
              <a:t>大学生産技術研究所</a:t>
            </a:r>
            <a:r>
              <a:rPr lang="en-US" altLang="ja-JP" sz="1600" b="1" dirty="0">
                <a:solidFill>
                  <a:srgbClr val="000000"/>
                </a:solidFill>
                <a:latin typeface="ＭＳ Ｐゴシック"/>
              </a:rPr>
              <a:t>A</a:t>
            </a:r>
            <a:r>
              <a:rPr lang="ja-JP" altLang="en-US" sz="1600" b="1" dirty="0">
                <a:solidFill>
                  <a:srgbClr val="000000"/>
                </a:solidFill>
                <a:latin typeface="ＭＳ Ｐゴシック"/>
              </a:rPr>
              <a:t>棟コンベンションホール</a:t>
            </a:r>
            <a:r>
              <a:rPr lang="en-US" altLang="ja-JP" sz="1600" b="1" dirty="0">
                <a:solidFill>
                  <a:srgbClr val="000000"/>
                </a:solidFill>
                <a:latin typeface="ＭＳ Ｐゴシック"/>
              </a:rPr>
              <a:t>, </a:t>
            </a:r>
          </a:p>
          <a:p>
            <a:pPr lvl="0" fontAlgn="base">
              <a:spcBef>
                <a:spcPct val="0"/>
              </a:spcBef>
              <a:spcAft>
                <a:spcPct val="0"/>
              </a:spcAft>
              <a:defRPr/>
            </a:pPr>
            <a:r>
              <a:rPr lang="en-US" altLang="ja-JP" sz="1600" b="1" dirty="0">
                <a:solidFill>
                  <a:srgbClr val="000000"/>
                </a:solidFill>
                <a:latin typeface="ＭＳ Ｐゴシック"/>
              </a:rPr>
              <a:t>[</a:t>
            </a:r>
            <a:r>
              <a:rPr lang="ja-JP" altLang="en-US" sz="1600" b="1" dirty="0">
                <a:solidFill>
                  <a:srgbClr val="000000"/>
                </a:solidFill>
                <a:latin typeface="ＭＳ Ｐゴシック"/>
              </a:rPr>
              <a:t>東京</a:t>
            </a:r>
            <a:r>
              <a:rPr lang="en-US" altLang="ja-JP" sz="1600" b="1" dirty="0">
                <a:solidFill>
                  <a:srgbClr val="000000"/>
                </a:solidFill>
                <a:latin typeface="ＭＳ Ｐゴシック"/>
              </a:rPr>
              <a:t>] (</a:t>
            </a:r>
            <a:r>
              <a:rPr lang="en-US" altLang="ja-JP" sz="1600" b="1" dirty="0" smtClean="0">
                <a:solidFill>
                  <a:srgbClr val="000000"/>
                </a:solidFill>
                <a:latin typeface="ＭＳ Ｐゴシック"/>
              </a:rPr>
              <a:t>2024.7.26).</a:t>
            </a:r>
            <a:endParaRPr lang="en-US" altLang="ja-JP" sz="1600" b="1" dirty="0">
              <a:solidFill>
                <a:srgbClr val="000000"/>
              </a:solidFill>
              <a:latin typeface="ＭＳ Ｐゴシック"/>
            </a:endParaRPr>
          </a:p>
        </p:txBody>
      </p:sp>
    </p:spTree>
    <p:extLst>
      <p:ext uri="{BB962C8B-B14F-4D97-AF65-F5344CB8AC3E}">
        <p14:creationId xmlns:p14="http://schemas.microsoft.com/office/powerpoint/2010/main" val="2536068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endParaRPr kumimoji="1" lang="ja-JP" altLang="en-US"/>
          </a:p>
        </p:txBody>
      </p:sp>
      <p:sp>
        <p:nvSpPr>
          <p:cNvPr id="3" name="サブタイトル 2"/>
          <p:cNvSpPr>
            <a:spLocks noGrp="1"/>
          </p:cNvSpPr>
          <p:nvPr>
            <p:ph type="subTitle" idx="1"/>
          </p:nvPr>
        </p:nvSpPr>
        <p:spPr/>
        <p:txBody>
          <a:bodyPr/>
          <a:lstStyle/>
          <a:p>
            <a:endParaRPr kumimoji="1" lang="ja-JP" altLang="en-US"/>
          </a:p>
        </p:txBody>
      </p:sp>
      <p:pic>
        <p:nvPicPr>
          <p:cNvPr id="4" name="図 3"/>
          <p:cNvPicPr>
            <a:picLocks noChangeAspect="1"/>
          </p:cNvPicPr>
          <p:nvPr/>
        </p:nvPicPr>
        <p:blipFill rotWithShape="1">
          <a:blip r:embed="rId3"/>
          <a:srcRect l="14521" r="14708"/>
          <a:stretch/>
        </p:blipFill>
        <p:spPr>
          <a:xfrm>
            <a:off x="1128258" y="853925"/>
            <a:ext cx="6970713" cy="5540437"/>
          </a:xfrm>
          <a:prstGeom prst="rect">
            <a:avLst/>
          </a:prstGeom>
        </p:spPr>
      </p:pic>
      <p:sp>
        <p:nvSpPr>
          <p:cNvPr id="5" name="正方形/長方形 4"/>
          <p:cNvSpPr/>
          <p:nvPr/>
        </p:nvSpPr>
        <p:spPr>
          <a:xfrm>
            <a:off x="490537" y="6335181"/>
            <a:ext cx="8114722"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参考資料として、レアメタル研究会の</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HP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に</a:t>
            </a:r>
            <a:r>
              <a:rPr lang="en-US" altLang="ja-JP"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UP</a:t>
            </a:r>
            <a:r>
              <a:rPr lang="ja-JP" altLang="en-US" sz="2400" b="1" dirty="0" smtClean="0">
                <a:solidFill>
                  <a:srgbClr val="0033CC"/>
                </a:solidFill>
                <a:effectLst>
                  <a:outerShdw blurRad="38100" dist="38100" dir="2700000" algn="tl">
                    <a:srgbClr val="C0C0C0"/>
                  </a:outerShdw>
                </a:effectLst>
                <a:latin typeface="Arial" pitchFamily="34" charset="0"/>
                <a:ea typeface="ＭＳ Ｐゴシック" pitchFamily="50" charset="-128"/>
              </a:rPr>
              <a:t>しておきました。</a:t>
            </a:r>
            <a:endParaRPr kumimoji="1" lang="ja-JP" altLang="en-US" sz="2400" b="1" i="0" u="none" strike="noStrike" kern="1200" cap="none" spc="0" normalizeH="0" baseline="0" noProof="0" dirty="0">
              <a:ln>
                <a:noFill/>
              </a:ln>
              <a:solidFill>
                <a:srgbClr val="0033CC"/>
              </a:solidFill>
              <a:effectLst>
                <a:outerShdw blurRad="38100" dist="38100" dir="2700000" algn="tl">
                  <a:srgbClr val="C0C0C0"/>
                </a:outerShdw>
              </a:effectLst>
              <a:uLnTx/>
              <a:uFillTx/>
              <a:latin typeface="Arial" pitchFamily="34" charset="0"/>
              <a:ea typeface="ＭＳ Ｐゴシック" pitchFamily="50" charset="-128"/>
            </a:endParaRPr>
          </a:p>
        </p:txBody>
      </p:sp>
      <p:sp>
        <p:nvSpPr>
          <p:cNvPr id="8" name="正方形/長方形 7"/>
          <p:cNvSpPr/>
          <p:nvPr/>
        </p:nvSpPr>
        <p:spPr>
          <a:xfrm>
            <a:off x="422961" y="128275"/>
            <a:ext cx="8111439" cy="646331"/>
          </a:xfrm>
          <a:prstGeom prst="rect">
            <a:avLst/>
          </a:prstGeom>
        </p:spPr>
        <p:txBody>
          <a:bodyPr wrap="square">
            <a:spAutoFit/>
          </a:bodyPr>
          <a:lstStyle/>
          <a:p>
            <a:r>
              <a:rPr lang="en-US" altLang="ja-JP" b="1" dirty="0" smtClean="0"/>
              <a:t>‘</a:t>
            </a:r>
            <a:r>
              <a:rPr lang="ja-JP" altLang="en-US" b="1" dirty="0" smtClean="0"/>
              <a:t>レアメタル</a:t>
            </a:r>
            <a:r>
              <a:rPr lang="ja-JP" altLang="en-US" b="1" dirty="0"/>
              <a:t>に関する大きな誤解</a:t>
            </a:r>
            <a:r>
              <a:rPr lang="en-US" altLang="ja-JP" b="1" dirty="0"/>
              <a:t>:</a:t>
            </a:r>
            <a:r>
              <a:rPr lang="ja-JP" altLang="en-US" b="1" dirty="0"/>
              <a:t>工場のゴミゼロ化は本当に環境に優しいの</a:t>
            </a:r>
            <a:r>
              <a:rPr lang="ja-JP" altLang="en-US" b="1" dirty="0" smtClean="0"/>
              <a:t>か</a:t>
            </a:r>
            <a:r>
              <a:rPr lang="en-US" altLang="ja-JP" b="1" dirty="0" smtClean="0"/>
              <a:t>’,</a:t>
            </a:r>
            <a:r>
              <a:rPr lang="en-US" altLang="ja-JP" b="1" dirty="0"/>
              <a:t/>
            </a:r>
            <a:br>
              <a:rPr lang="en-US" altLang="ja-JP" b="1" dirty="0"/>
            </a:br>
            <a:r>
              <a:rPr lang="ja-JP" altLang="en-US" b="1" dirty="0"/>
              <a:t>岡部 徹</a:t>
            </a:r>
            <a:r>
              <a:rPr lang="en-US" altLang="ja-JP" b="1" dirty="0" smtClean="0"/>
              <a:t>:</a:t>
            </a:r>
            <a:r>
              <a:rPr lang="ja-JP" altLang="en-US" b="1" dirty="0"/>
              <a:t> </a:t>
            </a:r>
            <a:r>
              <a:rPr lang="en-US" altLang="ja-JP" b="1" dirty="0" smtClean="0"/>
              <a:t>OHM</a:t>
            </a:r>
            <a:r>
              <a:rPr lang="en-US" altLang="ja-JP" b="1" dirty="0"/>
              <a:t>(</a:t>
            </a:r>
            <a:r>
              <a:rPr lang="ja-JP" altLang="en-US" b="1" dirty="0"/>
              <a:t>株式会社オーム社</a:t>
            </a:r>
            <a:r>
              <a:rPr lang="en-US" altLang="ja-JP" b="1" dirty="0"/>
              <a:t>), vol.104, no.11 (</a:t>
            </a:r>
            <a:r>
              <a:rPr lang="en-US" altLang="ja-JP" b="1" dirty="0">
                <a:solidFill>
                  <a:srgbClr val="FF0000"/>
                </a:solidFill>
              </a:rPr>
              <a:t>2017</a:t>
            </a:r>
            <a:r>
              <a:rPr lang="en-US" altLang="ja-JP" b="1" dirty="0"/>
              <a:t>) pp.40-42.</a:t>
            </a:r>
          </a:p>
        </p:txBody>
      </p:sp>
    </p:spTree>
    <p:extLst>
      <p:ext uri="{BB962C8B-B14F-4D97-AF65-F5344CB8AC3E}">
        <p14:creationId xmlns:p14="http://schemas.microsoft.com/office/powerpoint/2010/main" val="3224228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dge">
  <a:themeElements>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Edg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9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297</TotalTime>
  <Words>2857</Words>
  <Application>Microsoft Office PowerPoint</Application>
  <PresentationFormat>画面に合わせる (4:3)</PresentationFormat>
  <Paragraphs>882</Paragraphs>
  <Slides>81</Slides>
  <Notes>30</Notes>
  <HiddenSlides>0</HiddenSlides>
  <MMClips>0</MMClips>
  <ScaleCrop>false</ScaleCrop>
  <HeadingPairs>
    <vt:vector size="8" baseType="variant">
      <vt:variant>
        <vt:lpstr>使用されているフォント</vt:lpstr>
      </vt:variant>
      <vt:variant>
        <vt:i4>15</vt:i4>
      </vt:variant>
      <vt:variant>
        <vt:lpstr>テーマ</vt:lpstr>
      </vt:variant>
      <vt:variant>
        <vt:i4>9</vt:i4>
      </vt:variant>
      <vt:variant>
        <vt:lpstr>埋め込まれた OLE サーバー</vt:lpstr>
      </vt:variant>
      <vt:variant>
        <vt:i4>1</vt:i4>
      </vt:variant>
      <vt:variant>
        <vt:lpstr>スライド タイトル</vt:lpstr>
      </vt:variant>
      <vt:variant>
        <vt:i4>81</vt:i4>
      </vt:variant>
    </vt:vector>
  </HeadingPairs>
  <TitlesOfParts>
    <vt:vector size="106" baseType="lpstr">
      <vt:lpstr>Meiryo UI</vt:lpstr>
      <vt:lpstr>ＭＳ Ｐゴシック</vt:lpstr>
      <vt:lpstr>ＭＳ Ｐ明朝</vt:lpstr>
      <vt:lpstr>ＭＳ ゴシック</vt:lpstr>
      <vt:lpstr>ＭＳ 明朝</vt:lpstr>
      <vt:lpstr>Roboto</vt:lpstr>
      <vt:lpstr>游ゴシック</vt:lpstr>
      <vt:lpstr>游ゴシック Light</vt:lpstr>
      <vt:lpstr>Arial</vt:lpstr>
      <vt:lpstr>Arial Rounded MT Bold</vt:lpstr>
      <vt:lpstr>Calibri</vt:lpstr>
      <vt:lpstr>Calibri Light</vt:lpstr>
      <vt:lpstr>Garamond</vt:lpstr>
      <vt:lpstr>Times New Roman</vt:lpstr>
      <vt:lpstr>Wingdings</vt:lpstr>
      <vt:lpstr>Office テーマ</vt:lpstr>
      <vt:lpstr>Edge</vt:lpstr>
      <vt:lpstr>2_Office テーマ</vt:lpstr>
      <vt:lpstr>19_標準デザイン</vt:lpstr>
      <vt:lpstr>2_標準デザイン</vt:lpstr>
      <vt:lpstr>23_標準デザイン</vt:lpstr>
      <vt:lpstr>14_Office テーマ</vt:lpstr>
      <vt:lpstr>19_Office テーマ</vt:lpstr>
      <vt:lpstr>6_Office テーマ</vt:lpstr>
      <vt:lpstr>文書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BSフジ 「プライムニュース」 『レアメタル争奪戦　日本の資源戦略を徹底検証！』  2010年10月6日　20:00～21:55</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岡部　徹</dc:creator>
  <cp:lastModifiedBy>岡部　徹</cp:lastModifiedBy>
  <cp:revision>29</cp:revision>
  <dcterms:created xsi:type="dcterms:W3CDTF">2024-07-07T13:16:45Z</dcterms:created>
  <dcterms:modified xsi:type="dcterms:W3CDTF">2024-07-14T04:55:44Z</dcterms:modified>
</cp:coreProperties>
</file>